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5" r:id="rId3"/>
    <p:sldId id="273" r:id="rId4"/>
    <p:sldId id="268" r:id="rId5"/>
    <p:sldId id="269" r:id="rId6"/>
    <p:sldId id="260" r:id="rId7"/>
    <p:sldId id="259" r:id="rId8"/>
    <p:sldId id="261" r:id="rId9"/>
    <p:sldId id="275" r:id="rId10"/>
    <p:sldId id="263" r:id="rId11"/>
    <p:sldId id="262" r:id="rId12"/>
    <p:sldId id="274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03" autoAdjust="0"/>
    <p:restoredTop sz="94660"/>
  </p:normalViewPr>
  <p:slideViewPr>
    <p:cSldViewPr>
      <p:cViewPr varScale="1">
        <p:scale>
          <a:sx n="68" d="100"/>
          <a:sy n="68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D29A1-2507-4BCB-8769-FD470559C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16AA9A-4555-44F5-831A-69DED1A919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2650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5A4FC-7FDB-44DB-A622-5160B6D77D4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3FB7B-786F-4C42-81C1-80A266FD2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vi-V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357166"/>
            <a:ext cx="8072494" cy="5281634"/>
          </a:xfrm>
        </p:spPr>
        <p:txBody>
          <a:bodyPr/>
          <a:lstStyle/>
          <a:p>
            <a:endParaRPr lang="vi-VN" dirty="0"/>
          </a:p>
        </p:txBody>
      </p:sp>
      <p:pic>
        <p:nvPicPr>
          <p:cNvPr id="4" name="Picture 36" descr="Hình ảnh có liên qu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1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14282" y="928670"/>
            <a:ext cx="892971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NHIỆT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LIỆT CHÀO MỪNG </a:t>
            </a:r>
          </a:p>
          <a:p>
            <a:pPr algn="ctr"/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CÁC THẦY CÔ VỀ DỰ GIỜ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28794" y="4643446"/>
            <a:ext cx="52229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cap="none" spc="50" dirty="0" err="1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Giáo</a:t>
            </a:r>
            <a:r>
              <a:rPr lang="en-US" sz="3600" b="1" cap="none" spc="50" dirty="0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600" b="1" spc="50" dirty="0" err="1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</a:t>
            </a:r>
            <a:r>
              <a:rPr lang="en-US" sz="3600" b="1" cap="none" spc="50" dirty="0" err="1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iên</a:t>
            </a:r>
            <a:r>
              <a:rPr lang="en-US" sz="3600" b="1" cap="none" spc="50" dirty="0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r>
              <a:rPr lang="en-US" sz="3600" b="1" cap="none" spc="50" dirty="0" err="1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Lê</a:t>
            </a:r>
            <a:r>
              <a:rPr lang="en-US" sz="3600" b="1" cap="none" spc="50" dirty="0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600" b="1" cap="none" spc="50" dirty="0" err="1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Thị</a:t>
            </a:r>
            <a:r>
              <a:rPr lang="en-US" sz="3600" b="1" cap="none" spc="50" dirty="0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Mai </a:t>
            </a:r>
            <a:r>
              <a:rPr lang="en-US" sz="3600" b="1" cap="none" spc="50" dirty="0" err="1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Hoa</a:t>
            </a:r>
            <a:endParaRPr lang="en-US" sz="3600" b="1" cap="none" spc="50" dirty="0">
              <a:ln w="11430"/>
              <a:solidFill>
                <a:srgbClr val="99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100" y="357166"/>
            <a:ext cx="730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Trường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Tiểu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học</a:t>
            </a:r>
            <a:r>
              <a:rPr lang="en-US" sz="2400" b="1" dirty="0" smtClean="0"/>
              <a:t> Brendon – </a:t>
            </a:r>
            <a:r>
              <a:rPr lang="en-US" sz="2400" b="1" dirty="0" err="1" smtClean="0"/>
              <a:t>Quận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Thanh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Xuân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Hà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Nội</a:t>
            </a:r>
            <a:r>
              <a:rPr lang="en-US" sz="2400" b="1" dirty="0" smtClean="0"/>
              <a:t>  </a:t>
            </a:r>
            <a:endParaRPr lang="vi-VN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6019800" y="0"/>
            <a:ext cx="3124200" cy="4114800"/>
          </a:xfrm>
          <a:prstGeom prst="rect">
            <a:avLst/>
          </a:prstGeom>
          <a:solidFill>
            <a:schemeClr val="bg1"/>
          </a:solidFill>
          <a:ln w="12700" cap="sq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5221" name="Text Box 5"/>
          <p:cNvSpPr txBox="1">
            <a:spLocks noChangeArrowheads="1"/>
          </p:cNvSpPr>
          <p:nvPr/>
        </p:nvSpPr>
        <p:spPr bwMode="auto">
          <a:xfrm>
            <a:off x="609600" y="1219200"/>
            <a:ext cx="7239000" cy="958850"/>
          </a:xfrm>
          <a:prstGeom prst="rect">
            <a:avLst/>
          </a:prstGeom>
          <a:solidFill>
            <a:srgbClr val="EAEAEA"/>
          </a:solidFill>
          <a:ln w="12700" cap="sq">
            <a:solidFill>
              <a:srgbClr val="FF66FF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1260475" indent="-1260475" eaLnBrk="1" hangingPunct="1">
              <a:spcBef>
                <a:spcPct val="50000"/>
              </a:spcBef>
            </a:pPr>
            <a:r>
              <a:rPr lang="en-US" sz="2800" u="sng">
                <a:solidFill>
                  <a:srgbClr val="0066FF"/>
                </a:solidFill>
              </a:rPr>
              <a:t>Bài tập</a:t>
            </a:r>
            <a:r>
              <a:rPr lang="en-US" sz="2800"/>
              <a:t> : </a:t>
            </a:r>
            <a:r>
              <a:rPr lang="en-US" sz="2800">
                <a:solidFill>
                  <a:srgbClr val="0066FF"/>
                </a:solidFill>
              </a:rPr>
              <a:t>Quan sát hai sơ đồ và cho biết chúng thuộc dạng toán nào đã học?</a:t>
            </a: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304800" y="4702175"/>
            <a:ext cx="5410200" cy="2200275"/>
            <a:chOff x="609600" y="3591580"/>
            <a:chExt cx="5410200" cy="2199620"/>
          </a:xfrm>
        </p:grpSpPr>
        <p:grpSp>
          <p:nvGrpSpPr>
            <p:cNvPr id="3" name="Group 40"/>
            <p:cNvGrpSpPr>
              <a:grpSpLocks/>
            </p:cNvGrpSpPr>
            <p:nvPr/>
          </p:nvGrpSpPr>
          <p:grpSpPr bwMode="auto">
            <a:xfrm>
              <a:off x="2362200" y="4495800"/>
              <a:ext cx="2895600" cy="685800"/>
              <a:chOff x="5410200" y="2057400"/>
              <a:chExt cx="2895600" cy="685800"/>
            </a:xfrm>
          </p:grpSpPr>
          <p:grpSp>
            <p:nvGrpSpPr>
              <p:cNvPr id="4" name="Group 15"/>
              <p:cNvGrpSpPr>
                <a:grpSpLocks/>
              </p:cNvGrpSpPr>
              <p:nvPr/>
            </p:nvGrpSpPr>
            <p:grpSpPr bwMode="auto">
              <a:xfrm>
                <a:off x="5410200" y="2057400"/>
                <a:ext cx="1066800" cy="152400"/>
                <a:chOff x="1872" y="2064"/>
                <a:chExt cx="672" cy="96"/>
              </a:xfrm>
            </p:grpSpPr>
            <p:sp>
              <p:nvSpPr>
                <p:cNvPr id="24628" name="Line 16"/>
                <p:cNvSpPr>
                  <a:spLocks noChangeShapeType="1"/>
                </p:cNvSpPr>
                <p:nvPr/>
              </p:nvSpPr>
              <p:spPr bwMode="auto">
                <a:xfrm>
                  <a:off x="1872" y="2112"/>
                  <a:ext cx="3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9" name="Line 17"/>
                <p:cNvSpPr>
                  <a:spLocks noChangeShapeType="1"/>
                </p:cNvSpPr>
                <p:nvPr/>
              </p:nvSpPr>
              <p:spPr bwMode="auto">
                <a:xfrm>
                  <a:off x="2208" y="2112"/>
                  <a:ext cx="3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30" name="Line 18"/>
                <p:cNvSpPr>
                  <a:spLocks noChangeShapeType="1"/>
                </p:cNvSpPr>
                <p:nvPr/>
              </p:nvSpPr>
              <p:spPr bwMode="auto">
                <a:xfrm>
                  <a:off x="1872" y="2064"/>
                  <a:ext cx="0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31" name="Line 19"/>
                <p:cNvSpPr>
                  <a:spLocks noChangeShapeType="1"/>
                </p:cNvSpPr>
                <p:nvPr/>
              </p:nvSpPr>
              <p:spPr bwMode="auto">
                <a:xfrm>
                  <a:off x="2208" y="2064"/>
                  <a:ext cx="0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32" name="Line 20"/>
                <p:cNvSpPr>
                  <a:spLocks noChangeShapeType="1"/>
                </p:cNvSpPr>
                <p:nvPr/>
              </p:nvSpPr>
              <p:spPr bwMode="auto">
                <a:xfrm>
                  <a:off x="2544" y="2064"/>
                  <a:ext cx="0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06"/>
              <p:cNvGrpSpPr>
                <a:grpSpLocks/>
              </p:cNvGrpSpPr>
              <p:nvPr/>
            </p:nvGrpSpPr>
            <p:grpSpPr bwMode="auto">
              <a:xfrm>
                <a:off x="5410200" y="2590800"/>
                <a:ext cx="2667000" cy="152400"/>
                <a:chOff x="1872" y="2352"/>
                <a:chExt cx="1680" cy="96"/>
              </a:xfrm>
            </p:grpSpPr>
            <p:sp>
              <p:nvSpPr>
                <p:cNvPr id="24616" name="Line 70"/>
                <p:cNvSpPr>
                  <a:spLocks noChangeShapeType="1"/>
                </p:cNvSpPr>
                <p:nvPr/>
              </p:nvSpPr>
              <p:spPr bwMode="auto">
                <a:xfrm>
                  <a:off x="2880" y="2400"/>
                  <a:ext cx="3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7" name="Line 71"/>
                <p:cNvSpPr>
                  <a:spLocks noChangeShapeType="1"/>
                </p:cNvSpPr>
                <p:nvPr/>
              </p:nvSpPr>
              <p:spPr bwMode="auto">
                <a:xfrm>
                  <a:off x="3216" y="2400"/>
                  <a:ext cx="3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8" name="Line 84"/>
                <p:cNvSpPr>
                  <a:spLocks noChangeShapeType="1"/>
                </p:cNvSpPr>
                <p:nvPr/>
              </p:nvSpPr>
              <p:spPr bwMode="auto">
                <a:xfrm>
                  <a:off x="3552" y="2352"/>
                  <a:ext cx="0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9" name="Line 85"/>
                <p:cNvSpPr>
                  <a:spLocks noChangeShapeType="1"/>
                </p:cNvSpPr>
                <p:nvPr/>
              </p:nvSpPr>
              <p:spPr bwMode="auto">
                <a:xfrm>
                  <a:off x="3216" y="2352"/>
                  <a:ext cx="0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" name="Group 98"/>
                <p:cNvGrpSpPr>
                  <a:grpSpLocks/>
                </p:cNvGrpSpPr>
                <p:nvPr/>
              </p:nvGrpSpPr>
              <p:grpSpPr bwMode="auto">
                <a:xfrm>
                  <a:off x="1872" y="2352"/>
                  <a:ext cx="1008" cy="96"/>
                  <a:chOff x="1872" y="2064"/>
                  <a:chExt cx="1008" cy="96"/>
                </a:xfrm>
              </p:grpSpPr>
              <p:sp>
                <p:nvSpPr>
                  <p:cNvPr id="24621" name="Line 99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2112"/>
                    <a:ext cx="33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22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2208" y="2112"/>
                    <a:ext cx="33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23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2544" y="2112"/>
                    <a:ext cx="33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24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2064"/>
                    <a:ext cx="0" cy="9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25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2208" y="2064"/>
                    <a:ext cx="0" cy="9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26" name="Line 104"/>
                  <p:cNvSpPr>
                    <a:spLocks noChangeShapeType="1"/>
                  </p:cNvSpPr>
                  <p:nvPr/>
                </p:nvSpPr>
                <p:spPr bwMode="auto">
                  <a:xfrm>
                    <a:off x="2544" y="2064"/>
                    <a:ext cx="0" cy="9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27" name="Line 105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064"/>
                    <a:ext cx="0" cy="9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4615" name="AutoShape 37"/>
              <p:cNvSpPr>
                <a:spLocks/>
              </p:cNvSpPr>
              <p:nvPr/>
            </p:nvSpPr>
            <p:spPr bwMode="auto">
              <a:xfrm>
                <a:off x="8229600" y="2057400"/>
                <a:ext cx="76200" cy="685800"/>
              </a:xfrm>
              <a:prstGeom prst="rightBrace">
                <a:avLst>
                  <a:gd name="adj1" fmla="val 75000"/>
                  <a:gd name="adj2" fmla="val 50000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US" sz="1800">
                  <a:solidFill>
                    <a:srgbClr val="000000"/>
                  </a:solidFill>
                  <a:latin typeface=".VnTime" pitchFamily="34" charset="0"/>
                </a:endParaRPr>
              </a:p>
            </p:txBody>
          </p:sp>
        </p:grpSp>
        <p:sp>
          <p:nvSpPr>
            <p:cNvPr id="24605" name="TextBox 27"/>
            <p:cNvSpPr txBox="1">
              <a:spLocks noChangeArrowheads="1"/>
            </p:cNvSpPr>
            <p:nvPr/>
          </p:nvSpPr>
          <p:spPr bwMode="auto">
            <a:xfrm>
              <a:off x="5257800" y="4629496"/>
              <a:ext cx="762000" cy="3967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000">
                  <a:solidFill>
                    <a:srgbClr val="000000"/>
                  </a:solidFill>
                  <a:cs typeface="Times New Roman" pitchFamily="18" charset="0"/>
                </a:rPr>
                <a:t>120</a:t>
              </a:r>
            </a:p>
          </p:txBody>
        </p:sp>
        <p:sp>
          <p:nvSpPr>
            <p:cNvPr id="24606" name="TextBox 42"/>
            <p:cNvSpPr txBox="1">
              <a:spLocks noChangeArrowheads="1"/>
            </p:cNvSpPr>
            <p:nvPr/>
          </p:nvSpPr>
          <p:spPr bwMode="auto">
            <a:xfrm>
              <a:off x="609600" y="3591580"/>
              <a:ext cx="3429000" cy="518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u="sng">
                  <a:solidFill>
                    <a:srgbClr val="000000"/>
                  </a:solidFill>
                  <a:cs typeface="Times New Roman" pitchFamily="18" charset="0"/>
                </a:rPr>
                <a:t>S</a:t>
              </a:r>
              <a:r>
                <a:rPr lang="vi-VN" u="sng">
                  <a:solidFill>
                    <a:srgbClr val="000000"/>
                  </a:solidFill>
                  <a:cs typeface="Times New Roman" pitchFamily="18" charset="0"/>
                </a:rPr>
                <a:t>ơ</a:t>
              </a:r>
              <a:r>
                <a:rPr lang="en-US" u="sng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vi-VN" u="sng">
                  <a:solidFill>
                    <a:srgbClr val="000000"/>
                  </a:solidFill>
                  <a:cs typeface="Times New Roman" pitchFamily="18" charset="0"/>
                </a:rPr>
                <a:t>đồ</a:t>
              </a:r>
              <a:r>
                <a:rPr lang="en-US" u="sng">
                  <a:solidFill>
                    <a:srgbClr val="000000"/>
                  </a:solidFill>
                  <a:cs typeface="Times New Roman" pitchFamily="18" charset="0"/>
                </a:rPr>
                <a:t> 2 :</a:t>
              </a:r>
            </a:p>
          </p:txBody>
        </p:sp>
        <p:sp>
          <p:nvSpPr>
            <p:cNvPr id="24607" name="Arc 22"/>
            <p:cNvSpPr>
              <a:spLocks/>
            </p:cNvSpPr>
            <p:nvPr/>
          </p:nvSpPr>
          <p:spPr bwMode="auto">
            <a:xfrm rot="13920840" flipV="1">
              <a:off x="2436859" y="4370245"/>
              <a:ext cx="1295400" cy="773113"/>
            </a:xfrm>
            <a:custGeom>
              <a:avLst/>
              <a:gdLst>
                <a:gd name="T0" fmla="*/ 2147483647 w 21600"/>
                <a:gd name="T1" fmla="*/ 0 h 18265"/>
                <a:gd name="T2" fmla="*/ 2147483647 w 21600"/>
                <a:gd name="T3" fmla="*/ 2147483647 h 18265"/>
                <a:gd name="T4" fmla="*/ 0 w 21600"/>
                <a:gd name="T5" fmla="*/ 2147483647 h 1826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8265"/>
                <a:gd name="T11" fmla="*/ 21600 w 21600"/>
                <a:gd name="T12" fmla="*/ 18265 h 182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8265" fill="none" extrusionOk="0">
                  <a:moveTo>
                    <a:pt x="11530" y="-1"/>
                  </a:moveTo>
                  <a:cubicBezTo>
                    <a:pt x="17798" y="3956"/>
                    <a:pt x="21600" y="10852"/>
                    <a:pt x="21600" y="18265"/>
                  </a:cubicBezTo>
                </a:path>
                <a:path w="21600" h="18265" stroke="0" extrusionOk="0">
                  <a:moveTo>
                    <a:pt x="11530" y="-1"/>
                  </a:moveTo>
                  <a:cubicBezTo>
                    <a:pt x="17798" y="3956"/>
                    <a:pt x="21600" y="10852"/>
                    <a:pt x="21600" y="18265"/>
                  </a:cubicBezTo>
                  <a:lnTo>
                    <a:pt x="0" y="18265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.VnTime" pitchFamily="34" charset="0"/>
              </a:endParaRPr>
            </a:p>
          </p:txBody>
        </p:sp>
        <p:sp>
          <p:nvSpPr>
            <p:cNvPr id="24608" name="Arc 117"/>
            <p:cNvSpPr>
              <a:spLocks/>
            </p:cNvSpPr>
            <p:nvPr/>
          </p:nvSpPr>
          <p:spPr bwMode="auto">
            <a:xfrm rot="643457" flipV="1">
              <a:off x="2425413" y="4619738"/>
              <a:ext cx="2632075" cy="762000"/>
            </a:xfrm>
            <a:custGeom>
              <a:avLst/>
              <a:gdLst>
                <a:gd name="T0" fmla="*/ 0 w 27949"/>
                <a:gd name="T1" fmla="*/ 2147483647 h 21600"/>
                <a:gd name="T2" fmla="*/ 2147483647 w 27949"/>
                <a:gd name="T3" fmla="*/ 2147483647 h 21600"/>
                <a:gd name="T4" fmla="*/ 2147483647 w 27949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7949"/>
                <a:gd name="T10" fmla="*/ 0 h 21600"/>
                <a:gd name="T11" fmla="*/ 27949 w 2794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949" h="21600" fill="none" extrusionOk="0">
                  <a:moveTo>
                    <a:pt x="-1" y="1228"/>
                  </a:moveTo>
                  <a:cubicBezTo>
                    <a:pt x="2307" y="415"/>
                    <a:pt x="4735" y="-1"/>
                    <a:pt x="7182" y="0"/>
                  </a:cubicBezTo>
                  <a:cubicBezTo>
                    <a:pt x="16822" y="0"/>
                    <a:pt x="25296" y="6389"/>
                    <a:pt x="27948" y="15658"/>
                  </a:cubicBezTo>
                </a:path>
                <a:path w="27949" h="21600" stroke="0" extrusionOk="0">
                  <a:moveTo>
                    <a:pt x="-1" y="1228"/>
                  </a:moveTo>
                  <a:cubicBezTo>
                    <a:pt x="2307" y="415"/>
                    <a:pt x="4735" y="-1"/>
                    <a:pt x="7182" y="0"/>
                  </a:cubicBezTo>
                  <a:cubicBezTo>
                    <a:pt x="16822" y="0"/>
                    <a:pt x="25296" y="6389"/>
                    <a:pt x="27948" y="15658"/>
                  </a:cubicBezTo>
                  <a:lnTo>
                    <a:pt x="7182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rot="10800000" wrap="none" anchor="ctr"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.VnTime" pitchFamily="34" charset="0"/>
              </a:endParaRPr>
            </a:p>
          </p:txBody>
        </p:sp>
        <p:sp>
          <p:nvSpPr>
            <p:cNvPr id="24609" name="TextBox 55"/>
            <p:cNvSpPr txBox="1">
              <a:spLocks noChangeArrowheads="1"/>
            </p:cNvSpPr>
            <p:nvPr/>
          </p:nvSpPr>
          <p:spPr bwMode="auto">
            <a:xfrm>
              <a:off x="990600" y="4853267"/>
              <a:ext cx="1524000" cy="457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solidFill>
                    <a:srgbClr val="000000"/>
                  </a:solidFill>
                  <a:cs typeface="Times New Roman" pitchFamily="18" charset="0"/>
                </a:rPr>
                <a:t>Số l</a:t>
              </a:r>
              <a:r>
                <a:rPr lang="vi-VN" sz="2400">
                  <a:solidFill>
                    <a:srgbClr val="000000"/>
                  </a:solidFill>
                  <a:cs typeface="Times New Roman" pitchFamily="18" charset="0"/>
                </a:rPr>
                <a:t>ớn</a:t>
              </a:r>
              <a:r>
                <a:rPr lang="en-US" sz="2400">
                  <a:solidFill>
                    <a:srgbClr val="000000"/>
                  </a:solidFill>
                  <a:cs typeface="Times New Roman" pitchFamily="18" charset="0"/>
                </a:rPr>
                <a:t> :</a:t>
              </a:r>
            </a:p>
          </p:txBody>
        </p:sp>
        <p:sp>
          <p:nvSpPr>
            <p:cNvPr id="24610" name="TextBox 57"/>
            <p:cNvSpPr txBox="1">
              <a:spLocks noChangeArrowheads="1"/>
            </p:cNvSpPr>
            <p:nvPr/>
          </p:nvSpPr>
          <p:spPr bwMode="auto">
            <a:xfrm>
              <a:off x="990600" y="4267654"/>
              <a:ext cx="1524000" cy="457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solidFill>
                    <a:srgbClr val="000000"/>
                  </a:solidFill>
                  <a:cs typeface="Times New Roman" pitchFamily="18" charset="0"/>
                </a:rPr>
                <a:t>Số bé :</a:t>
              </a:r>
            </a:p>
          </p:txBody>
        </p:sp>
        <p:sp>
          <p:nvSpPr>
            <p:cNvPr id="24611" name="Text Box 25"/>
            <p:cNvSpPr txBox="1">
              <a:spLocks noChangeArrowheads="1"/>
            </p:cNvSpPr>
            <p:nvPr/>
          </p:nvSpPr>
          <p:spPr bwMode="auto">
            <a:xfrm>
              <a:off x="2743200" y="3962400"/>
              <a:ext cx="1295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? </a:t>
              </a:r>
            </a:p>
          </p:txBody>
        </p:sp>
        <p:sp>
          <p:nvSpPr>
            <p:cNvPr id="24612" name="Text Box 25"/>
            <p:cNvSpPr txBox="1">
              <a:spLocks noChangeArrowheads="1"/>
            </p:cNvSpPr>
            <p:nvPr/>
          </p:nvSpPr>
          <p:spPr bwMode="auto">
            <a:xfrm>
              <a:off x="3581400" y="5334000"/>
              <a:ext cx="1295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? </a:t>
              </a:r>
            </a:p>
          </p:txBody>
        </p:sp>
      </p:grpSp>
      <p:sp>
        <p:nvSpPr>
          <p:cNvPr id="64" name="Arc 22"/>
          <p:cNvSpPr>
            <a:spLocks/>
          </p:cNvSpPr>
          <p:nvPr/>
        </p:nvSpPr>
        <p:spPr bwMode="auto">
          <a:xfrm rot="13920840" flipV="1">
            <a:off x="3525044" y="4147344"/>
            <a:ext cx="1295400" cy="773112"/>
          </a:xfrm>
          <a:custGeom>
            <a:avLst/>
            <a:gdLst>
              <a:gd name="T0" fmla="*/ 2147483647 w 21600"/>
              <a:gd name="T1" fmla="*/ 0 h 18265"/>
              <a:gd name="T2" fmla="*/ 2147483647 w 21600"/>
              <a:gd name="T3" fmla="*/ 2147483647 h 18265"/>
              <a:gd name="T4" fmla="*/ 0 w 21600"/>
              <a:gd name="T5" fmla="*/ 2147483647 h 18265"/>
              <a:gd name="T6" fmla="*/ 0 60000 65536"/>
              <a:gd name="T7" fmla="*/ 0 60000 65536"/>
              <a:gd name="T8" fmla="*/ 0 60000 65536"/>
              <a:gd name="T9" fmla="*/ 0 w 21600"/>
              <a:gd name="T10" fmla="*/ 0 h 18265"/>
              <a:gd name="T11" fmla="*/ 21600 w 21600"/>
              <a:gd name="T12" fmla="*/ 18265 h 182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8265" fill="none" extrusionOk="0">
                <a:moveTo>
                  <a:pt x="11530" y="-1"/>
                </a:moveTo>
                <a:cubicBezTo>
                  <a:pt x="17798" y="3956"/>
                  <a:pt x="21600" y="10852"/>
                  <a:pt x="21600" y="18265"/>
                </a:cubicBezTo>
              </a:path>
              <a:path w="21600" h="18265" stroke="0" extrusionOk="0">
                <a:moveTo>
                  <a:pt x="11530" y="-1"/>
                </a:moveTo>
                <a:cubicBezTo>
                  <a:pt x="17798" y="3956"/>
                  <a:pt x="21600" y="10852"/>
                  <a:pt x="21600" y="18265"/>
                </a:cubicBezTo>
                <a:lnTo>
                  <a:pt x="0" y="18265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rot="10800000" vert="eaVert" wrap="none" anchor="ctr"/>
          <a:lstStyle/>
          <a:p>
            <a:pPr eaLnBrk="1" hangingPunct="1"/>
            <a:endParaRPr lang="en-US" sz="1800">
              <a:solidFill>
                <a:schemeClr val="tx2"/>
              </a:solidFill>
              <a:latin typeface=".VnTime" pitchFamily="34" charset="0"/>
            </a:endParaRPr>
          </a:p>
        </p:txBody>
      </p:sp>
      <p:grpSp>
        <p:nvGrpSpPr>
          <p:cNvPr id="9" name="Group 68"/>
          <p:cNvGrpSpPr>
            <a:grpSpLocks/>
          </p:cNvGrpSpPr>
          <p:nvPr/>
        </p:nvGrpSpPr>
        <p:grpSpPr bwMode="auto">
          <a:xfrm>
            <a:off x="228600" y="2852738"/>
            <a:ext cx="5410200" cy="2124075"/>
            <a:chOff x="533400" y="1305580"/>
            <a:chExt cx="5410200" cy="212342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362200" y="2743411"/>
              <a:ext cx="24384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362200" y="2133999"/>
              <a:ext cx="13716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>
              <a:off x="2286024" y="2132411"/>
              <a:ext cx="152353" cy="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3677467" y="2133205"/>
              <a:ext cx="152353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2285230" y="2742617"/>
              <a:ext cx="152353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4723630" y="2742617"/>
              <a:ext cx="152353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3" name="AutoShape 37"/>
            <p:cNvSpPr>
              <a:spLocks/>
            </p:cNvSpPr>
            <p:nvPr/>
          </p:nvSpPr>
          <p:spPr bwMode="auto">
            <a:xfrm>
              <a:off x="4953000" y="1905000"/>
              <a:ext cx="198119" cy="914400"/>
            </a:xfrm>
            <a:prstGeom prst="rightBrace">
              <a:avLst>
                <a:gd name="adj1" fmla="val 7500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.VnTime" pitchFamily="34" charset="0"/>
              </a:endParaRPr>
            </a:p>
          </p:txBody>
        </p:sp>
        <p:sp>
          <p:nvSpPr>
            <p:cNvPr id="24594" name="TextBox 41"/>
            <p:cNvSpPr txBox="1">
              <a:spLocks noChangeArrowheads="1"/>
            </p:cNvSpPr>
            <p:nvPr/>
          </p:nvSpPr>
          <p:spPr bwMode="auto">
            <a:xfrm>
              <a:off x="533400" y="1305580"/>
              <a:ext cx="3429000" cy="518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u="sng">
                  <a:solidFill>
                    <a:srgbClr val="000000"/>
                  </a:solidFill>
                  <a:cs typeface="Times New Roman" pitchFamily="18" charset="0"/>
                </a:rPr>
                <a:t>S</a:t>
              </a:r>
              <a:r>
                <a:rPr lang="vi-VN" u="sng">
                  <a:solidFill>
                    <a:srgbClr val="000000"/>
                  </a:solidFill>
                  <a:cs typeface="Times New Roman" pitchFamily="18" charset="0"/>
                </a:rPr>
                <a:t>ơ</a:t>
              </a:r>
              <a:r>
                <a:rPr lang="en-US" u="sng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vi-VN" u="sng">
                  <a:solidFill>
                    <a:srgbClr val="000000"/>
                  </a:solidFill>
                  <a:cs typeface="Times New Roman" pitchFamily="18" charset="0"/>
                </a:rPr>
                <a:t>đồ</a:t>
              </a:r>
              <a:r>
                <a:rPr lang="en-US" u="sng">
                  <a:solidFill>
                    <a:srgbClr val="000000"/>
                  </a:solidFill>
                  <a:cs typeface="Times New Roman" pitchFamily="18" charset="0"/>
                </a:rPr>
                <a:t> 1:</a:t>
              </a:r>
            </a:p>
          </p:txBody>
        </p:sp>
        <p:sp>
          <p:nvSpPr>
            <p:cNvPr id="24595" name="Arc 30"/>
            <p:cNvSpPr>
              <a:spLocks/>
            </p:cNvSpPr>
            <p:nvPr/>
          </p:nvSpPr>
          <p:spPr bwMode="auto">
            <a:xfrm rot="13781502" flipV="1">
              <a:off x="2414100" y="1958283"/>
              <a:ext cx="1749120" cy="1045946"/>
            </a:xfrm>
            <a:custGeom>
              <a:avLst/>
              <a:gdLst>
                <a:gd name="T0" fmla="*/ 2147483647 w 21600"/>
                <a:gd name="T1" fmla="*/ 0 h 18265"/>
                <a:gd name="T2" fmla="*/ 2147483647 w 21600"/>
                <a:gd name="T3" fmla="*/ 2147483647 h 18265"/>
                <a:gd name="T4" fmla="*/ 0 w 21600"/>
                <a:gd name="T5" fmla="*/ 2147483647 h 1826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8265"/>
                <a:gd name="T11" fmla="*/ 21600 w 21600"/>
                <a:gd name="T12" fmla="*/ 18265 h 182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8265" fill="none" extrusionOk="0">
                  <a:moveTo>
                    <a:pt x="11530" y="-1"/>
                  </a:moveTo>
                  <a:cubicBezTo>
                    <a:pt x="17798" y="3956"/>
                    <a:pt x="21600" y="10852"/>
                    <a:pt x="21600" y="18265"/>
                  </a:cubicBezTo>
                </a:path>
                <a:path w="21600" h="18265" stroke="0" extrusionOk="0">
                  <a:moveTo>
                    <a:pt x="11530" y="-1"/>
                  </a:moveTo>
                  <a:cubicBezTo>
                    <a:pt x="17798" y="3956"/>
                    <a:pt x="21600" y="10852"/>
                    <a:pt x="21600" y="18265"/>
                  </a:cubicBezTo>
                  <a:lnTo>
                    <a:pt x="0" y="18265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.VnTime" pitchFamily="34" charset="0"/>
              </a:endParaRPr>
            </a:p>
          </p:txBody>
        </p:sp>
        <p:sp>
          <p:nvSpPr>
            <p:cNvPr id="24596" name="Arc 117"/>
            <p:cNvSpPr>
              <a:spLocks/>
            </p:cNvSpPr>
            <p:nvPr/>
          </p:nvSpPr>
          <p:spPr bwMode="auto">
            <a:xfrm rot="643457" flipV="1">
              <a:off x="2403072" y="2350710"/>
              <a:ext cx="2395813" cy="664175"/>
            </a:xfrm>
            <a:custGeom>
              <a:avLst/>
              <a:gdLst>
                <a:gd name="T0" fmla="*/ 0 w 27949"/>
                <a:gd name="T1" fmla="*/ 2147483647 h 21600"/>
                <a:gd name="T2" fmla="*/ 2147483647 w 27949"/>
                <a:gd name="T3" fmla="*/ 2147483647 h 21600"/>
                <a:gd name="T4" fmla="*/ 2147483647 w 27949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7949"/>
                <a:gd name="T10" fmla="*/ 0 h 21600"/>
                <a:gd name="T11" fmla="*/ 27949 w 2794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949" h="21600" fill="none" extrusionOk="0">
                  <a:moveTo>
                    <a:pt x="-1" y="1228"/>
                  </a:moveTo>
                  <a:cubicBezTo>
                    <a:pt x="2307" y="415"/>
                    <a:pt x="4735" y="-1"/>
                    <a:pt x="7182" y="0"/>
                  </a:cubicBezTo>
                  <a:cubicBezTo>
                    <a:pt x="16822" y="0"/>
                    <a:pt x="25296" y="6389"/>
                    <a:pt x="27948" y="15658"/>
                  </a:cubicBezTo>
                </a:path>
                <a:path w="27949" h="21600" stroke="0" extrusionOk="0">
                  <a:moveTo>
                    <a:pt x="-1" y="1228"/>
                  </a:moveTo>
                  <a:cubicBezTo>
                    <a:pt x="2307" y="415"/>
                    <a:pt x="4735" y="-1"/>
                    <a:pt x="7182" y="0"/>
                  </a:cubicBezTo>
                  <a:cubicBezTo>
                    <a:pt x="16822" y="0"/>
                    <a:pt x="25296" y="6389"/>
                    <a:pt x="27948" y="15658"/>
                  </a:cubicBezTo>
                  <a:lnTo>
                    <a:pt x="7182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rot="10800000" wrap="none" anchor="ctr"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.VnTime" pitchFamily="34" charset="0"/>
              </a:endParaRPr>
            </a:p>
          </p:txBody>
        </p:sp>
        <p:sp>
          <p:nvSpPr>
            <p:cNvPr id="24597" name="TextBox 48"/>
            <p:cNvSpPr txBox="1">
              <a:spLocks noChangeArrowheads="1"/>
            </p:cNvSpPr>
            <p:nvPr/>
          </p:nvSpPr>
          <p:spPr bwMode="auto">
            <a:xfrm>
              <a:off x="5181600" y="2114955"/>
              <a:ext cx="762000" cy="396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000">
                  <a:solidFill>
                    <a:srgbClr val="000000"/>
                  </a:solidFill>
                  <a:cs typeface="Times New Roman" pitchFamily="18" charset="0"/>
                </a:rPr>
                <a:t>120</a:t>
              </a:r>
            </a:p>
          </p:txBody>
        </p:sp>
        <p:cxnSp>
          <p:nvCxnSpPr>
            <p:cNvPr id="53" name="Straight Connector 52"/>
            <p:cNvCxnSpPr/>
            <p:nvPr/>
          </p:nvCxnSpPr>
          <p:spPr>
            <a:xfrm rot="5400000">
              <a:off x="3657624" y="2741823"/>
              <a:ext cx="152353" cy="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9" name="TextBox 54"/>
            <p:cNvSpPr txBox="1">
              <a:spLocks noChangeArrowheads="1"/>
            </p:cNvSpPr>
            <p:nvPr/>
          </p:nvSpPr>
          <p:spPr bwMode="auto">
            <a:xfrm>
              <a:off x="1066800" y="1829293"/>
              <a:ext cx="1524000" cy="457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solidFill>
                    <a:srgbClr val="000000"/>
                  </a:solidFill>
                  <a:cs typeface="Times New Roman" pitchFamily="18" charset="0"/>
                </a:rPr>
                <a:t>Số bé :</a:t>
              </a:r>
            </a:p>
          </p:txBody>
        </p:sp>
        <p:sp>
          <p:nvSpPr>
            <p:cNvPr id="24600" name="TextBox 56"/>
            <p:cNvSpPr txBox="1">
              <a:spLocks noChangeArrowheads="1"/>
            </p:cNvSpPr>
            <p:nvPr/>
          </p:nvSpPr>
          <p:spPr bwMode="auto">
            <a:xfrm>
              <a:off x="1066800" y="2514882"/>
              <a:ext cx="1524000" cy="457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solidFill>
                    <a:srgbClr val="000000"/>
                  </a:solidFill>
                  <a:cs typeface="Times New Roman" pitchFamily="18" charset="0"/>
                </a:rPr>
                <a:t>Số l</a:t>
              </a:r>
              <a:r>
                <a:rPr lang="vi-VN" sz="2400">
                  <a:solidFill>
                    <a:srgbClr val="000000"/>
                  </a:solidFill>
                  <a:cs typeface="Times New Roman" pitchFamily="18" charset="0"/>
                </a:rPr>
                <a:t>ớn</a:t>
              </a:r>
              <a:r>
                <a:rPr lang="en-US" sz="2400">
                  <a:solidFill>
                    <a:srgbClr val="000000"/>
                  </a:solidFill>
                  <a:cs typeface="Times New Roman" pitchFamily="18" charset="0"/>
                </a:rPr>
                <a:t> :</a:t>
              </a:r>
            </a:p>
          </p:txBody>
        </p:sp>
        <p:sp>
          <p:nvSpPr>
            <p:cNvPr id="24601" name="Text Box 25"/>
            <p:cNvSpPr txBox="1">
              <a:spLocks noChangeArrowheads="1"/>
            </p:cNvSpPr>
            <p:nvPr/>
          </p:nvSpPr>
          <p:spPr bwMode="auto">
            <a:xfrm>
              <a:off x="2819400" y="1524000"/>
              <a:ext cx="1295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? </a:t>
              </a:r>
            </a:p>
          </p:txBody>
        </p:sp>
        <p:sp>
          <p:nvSpPr>
            <p:cNvPr id="24602" name="Text Box 25"/>
            <p:cNvSpPr txBox="1">
              <a:spLocks noChangeArrowheads="1"/>
            </p:cNvSpPr>
            <p:nvPr/>
          </p:nvSpPr>
          <p:spPr bwMode="auto">
            <a:xfrm>
              <a:off x="3352800" y="2971800"/>
              <a:ext cx="1295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? </a:t>
              </a:r>
            </a:p>
          </p:txBody>
        </p:sp>
        <p:sp>
          <p:nvSpPr>
            <p:cNvPr id="24603" name="TextBox 64"/>
            <p:cNvSpPr txBox="1">
              <a:spLocks noChangeArrowheads="1"/>
            </p:cNvSpPr>
            <p:nvPr/>
          </p:nvSpPr>
          <p:spPr bwMode="auto">
            <a:xfrm>
              <a:off x="4038600" y="2191132"/>
              <a:ext cx="762000" cy="396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000">
                  <a:solidFill>
                    <a:srgbClr val="000000"/>
                  </a:solidFill>
                  <a:cs typeface="Times New Roman" pitchFamily="18" charset="0"/>
                </a:rPr>
                <a:t>30</a:t>
              </a:r>
            </a:p>
          </p:txBody>
        </p:sp>
      </p:grpSp>
      <p:sp>
        <p:nvSpPr>
          <p:cNvPr id="265275" name="Text Box 59"/>
          <p:cNvSpPr txBox="1">
            <a:spLocks noChangeArrowheads="1"/>
          </p:cNvSpPr>
          <p:nvPr/>
        </p:nvSpPr>
        <p:spPr bwMode="auto">
          <a:xfrm>
            <a:off x="6019800" y="3476625"/>
            <a:ext cx="2895600" cy="1200329"/>
          </a:xfrm>
          <a:prstGeom prst="rect">
            <a:avLst/>
          </a:prstGeom>
          <a:noFill/>
          <a:ln w="12700" cap="sq" algn="ctr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Tìm hai số khi biết tổng và hiệu của hai số đó.</a:t>
            </a:r>
          </a:p>
        </p:txBody>
      </p:sp>
      <p:sp>
        <p:nvSpPr>
          <p:cNvPr id="265276" name="Text Box 60"/>
          <p:cNvSpPr txBox="1">
            <a:spLocks noChangeArrowheads="1"/>
          </p:cNvSpPr>
          <p:nvPr/>
        </p:nvSpPr>
        <p:spPr bwMode="auto">
          <a:xfrm>
            <a:off x="6019800" y="5410200"/>
            <a:ext cx="2895600" cy="1200329"/>
          </a:xfrm>
          <a:prstGeom prst="rect">
            <a:avLst/>
          </a:prstGeom>
          <a:noFill/>
          <a:ln w="12700" cap="sq" algn="ctr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Tìm hai số khi biết tổng và tỉ số của hai số đó.</a:t>
            </a:r>
          </a:p>
        </p:txBody>
      </p:sp>
      <p:sp>
        <p:nvSpPr>
          <p:cNvPr id="265277" name="Line 61"/>
          <p:cNvSpPr>
            <a:spLocks noChangeShapeType="1"/>
          </p:cNvSpPr>
          <p:nvPr/>
        </p:nvSpPr>
        <p:spPr bwMode="auto">
          <a:xfrm>
            <a:off x="5562600" y="3886200"/>
            <a:ext cx="304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65278" name="Line 62"/>
          <p:cNvSpPr>
            <a:spLocks noChangeShapeType="1"/>
          </p:cNvSpPr>
          <p:nvPr/>
        </p:nvSpPr>
        <p:spPr bwMode="auto">
          <a:xfrm>
            <a:off x="5562600" y="6019800"/>
            <a:ext cx="304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2057400" y="282714"/>
            <a:ext cx="3962400" cy="707886"/>
          </a:xfrm>
          <a:prstGeom prst="rect">
            <a:avLst/>
          </a:prstGeom>
          <a:solidFill>
            <a:srgbClr val="BBE0E3"/>
          </a:solidFill>
          <a:ln w="12700" cap="sq" algn="ctr">
            <a:solidFill>
              <a:srgbClr val="FF00FF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4000" b="1">
                <a:solidFill>
                  <a:srgbClr val="FF0000"/>
                </a:solidFill>
              </a:rPr>
              <a:t> Kiểm tra bài cũ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5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5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5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5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5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5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5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5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5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5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5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5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1" grpId="0" animBg="1"/>
      <p:bldP spid="64" grpId="0" animBg="1"/>
      <p:bldP spid="64" grpId="1" animBg="1"/>
      <p:bldP spid="265275" grpId="0" animBg="1"/>
      <p:bldP spid="265276" grpId="0" animBg="1"/>
      <p:bldP spid="265277" grpId="0" animBg="1"/>
      <p:bldP spid="265278" grpId="0" animBg="1"/>
      <p:bldP spid="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vi-VN" dirty="0"/>
          </a:p>
        </p:txBody>
      </p:sp>
      <p:sp>
        <p:nvSpPr>
          <p:cNvPr id="5" name="Rectangle 4"/>
          <p:cNvSpPr/>
          <p:nvPr/>
        </p:nvSpPr>
        <p:spPr>
          <a:xfrm>
            <a:off x="228600" y="2200870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Luyện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tập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chung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 </a:t>
            </a:r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trang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153)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8151" y="990600"/>
            <a:ext cx="17596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</a:rPr>
              <a:t>Toán</a:t>
            </a:r>
            <a:r>
              <a:rPr lang="en-US" dirty="0" smtClean="0"/>
              <a:t> </a:t>
            </a:r>
            <a:endParaRPr lang="vi-V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WordArt 3"/>
          <p:cNvSpPr>
            <a:spLocks noChangeArrowheads="1" noChangeShapeType="1" noTextEdit="1"/>
          </p:cNvSpPr>
          <p:nvPr/>
        </p:nvSpPr>
        <p:spPr bwMode="auto">
          <a:xfrm>
            <a:off x="3200400" y="1143000"/>
            <a:ext cx="3962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b="1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006600"/>
                  </a:gs>
                  <a:gs pos="50000">
                    <a:srgbClr val="99FF33"/>
                  </a:gs>
                  <a:gs pos="100000">
                    <a:srgbClr val="006600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914400" y="457200"/>
            <a:ext cx="2209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 dirty="0" err="1"/>
              <a:t>Bài</a:t>
            </a:r>
            <a:r>
              <a:rPr lang="en-US" sz="2800" b="1" dirty="0"/>
              <a:t> 1. </a:t>
            </a:r>
            <a:r>
              <a:rPr lang="en-US" sz="2800" b="1" dirty="0" err="1"/>
              <a:t>Tính</a:t>
            </a:r>
            <a:r>
              <a:rPr lang="en-US" sz="2800" b="1" dirty="0"/>
              <a:t>: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33400" y="2895600"/>
            <a:ext cx="4114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sz="2800" b="1">
              <a:solidFill>
                <a:srgbClr val="0000CC"/>
              </a:solidFill>
            </a:endParaRPr>
          </a:p>
          <a:p>
            <a:r>
              <a:rPr lang="en-US" sz="2800" b="1">
                <a:solidFill>
                  <a:srgbClr val="0000CC"/>
                </a:solidFill>
              </a:rPr>
              <a:t>   </a:t>
            </a:r>
          </a:p>
        </p:txBody>
      </p:sp>
      <p:graphicFrame>
        <p:nvGraphicFramePr>
          <p:cNvPr id="25633" name="Object 33"/>
          <p:cNvGraphicFramePr>
            <a:graphicFrameLocks noChangeAspect="1"/>
          </p:cNvGraphicFramePr>
          <p:nvPr/>
        </p:nvGraphicFramePr>
        <p:xfrm>
          <a:off x="152400" y="1295400"/>
          <a:ext cx="1371600" cy="990600"/>
        </p:xfrm>
        <a:graphic>
          <a:graphicData uri="http://schemas.openxmlformats.org/presentationml/2006/ole">
            <p:oleObj spid="_x0000_s3083" name="Equation" r:id="rId3" imgW="609336" imgH="393529" progId="">
              <p:embed/>
            </p:oleObj>
          </a:graphicData>
        </a:graphic>
      </p:graphicFrame>
      <p:graphicFrame>
        <p:nvGraphicFramePr>
          <p:cNvPr id="25635" name="Object 35"/>
          <p:cNvGraphicFramePr>
            <a:graphicFrameLocks noChangeAspect="1"/>
          </p:cNvGraphicFramePr>
          <p:nvPr/>
        </p:nvGraphicFramePr>
        <p:xfrm>
          <a:off x="4114800" y="1295400"/>
          <a:ext cx="1600200" cy="990600"/>
        </p:xfrm>
        <a:graphic>
          <a:graphicData uri="http://schemas.openxmlformats.org/presentationml/2006/ole">
            <p:oleObj spid="_x0000_s3084" name="Equation" r:id="rId4" imgW="520474" imgH="393529" progId="">
              <p:embed/>
            </p:oleObj>
          </a:graphicData>
        </a:graphic>
      </p:graphicFrame>
      <p:graphicFrame>
        <p:nvGraphicFramePr>
          <p:cNvPr id="25636" name="Object 36"/>
          <p:cNvGraphicFramePr>
            <a:graphicFrameLocks noChangeAspect="1"/>
          </p:cNvGraphicFramePr>
          <p:nvPr/>
        </p:nvGraphicFramePr>
        <p:xfrm>
          <a:off x="152400" y="3276600"/>
          <a:ext cx="1371600" cy="990600"/>
        </p:xfrm>
        <a:graphic>
          <a:graphicData uri="http://schemas.openxmlformats.org/presentationml/2006/ole">
            <p:oleObj spid="_x0000_s3085" name="Equation" r:id="rId5" imgW="571252" imgH="393529" progId="">
              <p:embed/>
            </p:oleObj>
          </a:graphicData>
        </a:graphic>
      </p:graphicFrame>
      <p:graphicFrame>
        <p:nvGraphicFramePr>
          <p:cNvPr id="25637" name="Object 37"/>
          <p:cNvGraphicFramePr>
            <a:graphicFrameLocks noChangeAspect="1"/>
          </p:cNvGraphicFramePr>
          <p:nvPr/>
        </p:nvGraphicFramePr>
        <p:xfrm>
          <a:off x="2616200" y="1968500"/>
          <a:ext cx="914400" cy="198438"/>
        </p:xfrm>
        <a:graphic>
          <a:graphicData uri="http://schemas.openxmlformats.org/presentationml/2006/ole">
            <p:oleObj spid="_x0000_s3086" name="Equation" r:id="rId6" imgW="435285" imgH="677109" progId="">
              <p:embed/>
            </p:oleObj>
          </a:graphicData>
        </a:graphic>
      </p:graphicFrame>
      <p:graphicFrame>
        <p:nvGraphicFramePr>
          <p:cNvPr id="25638" name="Object 38"/>
          <p:cNvGraphicFramePr>
            <a:graphicFrameLocks noChangeAspect="1"/>
          </p:cNvGraphicFramePr>
          <p:nvPr/>
        </p:nvGraphicFramePr>
        <p:xfrm>
          <a:off x="3962400" y="3200400"/>
          <a:ext cx="1524000" cy="990600"/>
        </p:xfrm>
        <a:graphic>
          <a:graphicData uri="http://schemas.openxmlformats.org/presentationml/2006/ole">
            <p:oleObj spid="_x0000_s3087" name="Equation" r:id="rId7" imgW="545863" imgH="393529" progId="">
              <p:embed/>
            </p:oleObj>
          </a:graphicData>
        </a:graphic>
      </p:graphicFrame>
      <p:graphicFrame>
        <p:nvGraphicFramePr>
          <p:cNvPr id="25640" name="Object 40"/>
          <p:cNvGraphicFramePr>
            <a:graphicFrameLocks noChangeAspect="1"/>
          </p:cNvGraphicFramePr>
          <p:nvPr/>
        </p:nvGraphicFramePr>
        <p:xfrm>
          <a:off x="1524000" y="1295400"/>
          <a:ext cx="2133600" cy="990600"/>
        </p:xfrm>
        <a:graphic>
          <a:graphicData uri="http://schemas.openxmlformats.org/presentationml/2006/ole">
            <p:oleObj spid="_x0000_s3088" name="Equation" r:id="rId8" imgW="977476" imgH="393529" progId="">
              <p:embed/>
            </p:oleObj>
          </a:graphicData>
        </a:graphic>
      </p:graphicFrame>
      <p:graphicFrame>
        <p:nvGraphicFramePr>
          <p:cNvPr id="25641" name="Object 41"/>
          <p:cNvGraphicFramePr>
            <a:graphicFrameLocks noChangeAspect="1"/>
          </p:cNvGraphicFramePr>
          <p:nvPr/>
        </p:nvGraphicFramePr>
        <p:xfrm>
          <a:off x="5791200" y="1295400"/>
          <a:ext cx="2133600" cy="990600"/>
        </p:xfrm>
        <a:graphic>
          <a:graphicData uri="http://schemas.openxmlformats.org/presentationml/2006/ole">
            <p:oleObj spid="_x0000_s3089" name="Equation" r:id="rId9" imgW="977476" imgH="393529" progId="">
              <p:embed/>
            </p:oleObj>
          </a:graphicData>
        </a:graphic>
      </p:graphicFrame>
      <p:graphicFrame>
        <p:nvGraphicFramePr>
          <p:cNvPr id="25642" name="Object 42"/>
          <p:cNvGraphicFramePr>
            <a:graphicFrameLocks noChangeAspect="1"/>
          </p:cNvGraphicFramePr>
          <p:nvPr/>
        </p:nvGraphicFramePr>
        <p:xfrm>
          <a:off x="1676400" y="3276600"/>
          <a:ext cx="1524000" cy="990600"/>
        </p:xfrm>
        <a:graphic>
          <a:graphicData uri="http://schemas.openxmlformats.org/presentationml/2006/ole">
            <p:oleObj spid="_x0000_s3090" name="Equation" r:id="rId10" imgW="596641" imgH="393529" progId="">
              <p:embed/>
            </p:oleObj>
          </a:graphicData>
        </a:graphic>
      </p:graphicFrame>
      <p:graphicFrame>
        <p:nvGraphicFramePr>
          <p:cNvPr id="25643" name="Object 43"/>
          <p:cNvGraphicFramePr>
            <a:graphicFrameLocks noChangeAspect="1"/>
          </p:cNvGraphicFramePr>
          <p:nvPr/>
        </p:nvGraphicFramePr>
        <p:xfrm>
          <a:off x="5486400" y="3200400"/>
          <a:ext cx="2590800" cy="990600"/>
        </p:xfrm>
        <a:graphic>
          <a:graphicData uri="http://schemas.openxmlformats.org/presentationml/2006/ole">
            <p:oleObj spid="_x0000_s3091" name="Equation" r:id="rId11" imgW="1167893" imgH="393529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7036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  <p:bldP spid="256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4" name="Object 4"/>
          <p:cNvGraphicFramePr>
            <a:graphicFrameLocks noChangeAspect="1"/>
          </p:cNvGraphicFramePr>
          <p:nvPr>
            <p:ph sz="quarter" idx="1"/>
          </p:nvPr>
        </p:nvGraphicFramePr>
        <p:xfrm>
          <a:off x="609600" y="914400"/>
          <a:ext cx="1676400" cy="1066800"/>
        </p:xfrm>
        <a:graphic>
          <a:graphicData uri="http://schemas.openxmlformats.org/presentationml/2006/ole">
            <p:oleObj spid="_x0000_s4103" name="Equation" r:id="rId3" imgW="698197" imgH="393529" progId="">
              <p:embed/>
            </p:oleObj>
          </a:graphicData>
        </a:graphic>
      </p:graphicFrame>
      <p:graphicFrame>
        <p:nvGraphicFramePr>
          <p:cNvPr id="30727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2286000" y="990600"/>
          <a:ext cx="1676400" cy="990600"/>
        </p:xfrm>
        <a:graphic>
          <a:graphicData uri="http://schemas.openxmlformats.org/presentationml/2006/ole">
            <p:oleObj spid="_x0000_s4104" name="Equation" r:id="rId4" imgW="710891" imgH="393529" progId="">
              <p:embed/>
            </p:oleObj>
          </a:graphicData>
        </a:graphic>
      </p:graphicFrame>
      <p:graphicFrame>
        <p:nvGraphicFramePr>
          <p:cNvPr id="30731" name="Object 11"/>
          <p:cNvGraphicFramePr>
            <a:graphicFrameLocks noChangeAspect="1"/>
          </p:cNvGraphicFramePr>
          <p:nvPr>
            <p:ph sz="quarter" idx="3"/>
          </p:nvPr>
        </p:nvGraphicFramePr>
        <p:xfrm>
          <a:off x="2286000" y="2057400"/>
          <a:ext cx="1219200" cy="989012"/>
        </p:xfrm>
        <a:graphic>
          <a:graphicData uri="http://schemas.openxmlformats.org/presentationml/2006/ole">
            <p:oleObj spid="_x0000_s4105" name="Equation" r:id="rId5" imgW="571252" imgH="393529" progId="">
              <p:embed/>
            </p:oleObj>
          </a:graphicData>
        </a:graphic>
      </p:graphicFrame>
      <p:graphicFrame>
        <p:nvGraphicFramePr>
          <p:cNvPr id="30733" name="Object 13"/>
          <p:cNvGraphicFramePr>
            <a:graphicFrameLocks noChangeAspect="1"/>
          </p:cNvGraphicFramePr>
          <p:nvPr>
            <p:ph sz="quarter" idx="4"/>
          </p:nvPr>
        </p:nvGraphicFramePr>
        <p:xfrm>
          <a:off x="2209800" y="3048000"/>
          <a:ext cx="1295400" cy="989013"/>
        </p:xfrm>
        <a:graphic>
          <a:graphicData uri="http://schemas.openxmlformats.org/presentationml/2006/ole">
            <p:oleObj spid="_x0000_s4106" name="Equation" r:id="rId6" imgW="558558" imgH="393529" progId="">
              <p:embed/>
            </p:oleObj>
          </a:graphicData>
        </a:graphic>
      </p:graphicFrame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2209800" y="4038600"/>
          <a:ext cx="762000" cy="990600"/>
        </p:xfrm>
        <a:graphic>
          <a:graphicData uri="http://schemas.openxmlformats.org/presentationml/2006/ole">
            <p:oleObj spid="_x0000_s4107" name="Equation" r:id="rId7" imgW="317225" imgH="393359" progId="">
              <p:embed/>
            </p:oleObj>
          </a:graphicData>
        </a:graphic>
      </p:graphicFrame>
      <p:sp>
        <p:nvSpPr>
          <p:cNvPr id="30736" name="WordArt 16"/>
          <p:cNvSpPr>
            <a:spLocks noChangeArrowheads="1" noChangeShapeType="1" noTextEdit="1"/>
          </p:cNvSpPr>
          <p:nvPr/>
        </p:nvSpPr>
        <p:spPr bwMode="auto">
          <a:xfrm>
            <a:off x="2819400" y="1026405"/>
            <a:ext cx="3886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b="1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006600"/>
                  </a:gs>
                  <a:gs pos="50000">
                    <a:srgbClr val="99FF33"/>
                  </a:gs>
                  <a:gs pos="100000">
                    <a:srgbClr val="006600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020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>
          <a:xfrm>
            <a:off x="457200" y="533400"/>
            <a:ext cx="8229600" cy="4297363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Bài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2: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Tính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diện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tích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của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có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độ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dài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đáy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là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18 cm ,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chiều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cao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bằng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độ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dài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đáy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3886200" y="5334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smtClean="0">
                <a:solidFill>
                  <a:srgbClr val="0000FF"/>
                </a:solidFill>
              </a:rPr>
              <a:t>Hình </a:t>
            </a:r>
            <a:r>
              <a:rPr lang="en-US" sz="2400" b="1" i="1">
                <a:solidFill>
                  <a:srgbClr val="0000FF"/>
                </a:solidFill>
              </a:rPr>
              <a:t>bình </a:t>
            </a:r>
            <a:r>
              <a:rPr lang="en-US" sz="2400" b="1" i="1" smtClean="0">
                <a:solidFill>
                  <a:srgbClr val="0000FF"/>
                </a:solidFill>
              </a:rPr>
              <a:t>hành</a:t>
            </a:r>
            <a:endParaRPr lang="en-US" sz="2400" b="1" i="1">
              <a:solidFill>
                <a:srgbClr val="0000FF"/>
              </a:solidFill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352800" y="1676400"/>
            <a:ext cx="2971800" cy="1357313"/>
            <a:chOff x="3696" y="1248"/>
            <a:chExt cx="1872" cy="855"/>
          </a:xfrm>
        </p:grpSpPr>
        <p:sp>
          <p:nvSpPr>
            <p:cNvPr id="5" name="AutoShape 14"/>
            <p:cNvSpPr>
              <a:spLocks noChangeArrowheads="1"/>
            </p:cNvSpPr>
            <p:nvPr/>
          </p:nvSpPr>
          <p:spPr bwMode="auto">
            <a:xfrm>
              <a:off x="3696" y="1248"/>
              <a:ext cx="1872" cy="624"/>
            </a:xfrm>
            <a:prstGeom prst="parallelogram">
              <a:avLst>
                <a:gd name="adj" fmla="val 75000"/>
              </a:avLst>
            </a:prstGeom>
            <a:solidFill>
              <a:srgbClr val="FF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15"/>
            <p:cNvSpPr>
              <a:spLocks noChangeShapeType="1"/>
            </p:cNvSpPr>
            <p:nvPr/>
          </p:nvSpPr>
          <p:spPr bwMode="auto">
            <a:xfrm>
              <a:off x="4159" y="1248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4158" y="1728"/>
              <a:ext cx="144" cy="144"/>
            </a:xfrm>
            <a:prstGeom prst="rect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17"/>
            <p:cNvSpPr txBox="1">
              <a:spLocks noChangeArrowheads="1"/>
            </p:cNvSpPr>
            <p:nvPr/>
          </p:nvSpPr>
          <p:spPr bwMode="auto">
            <a:xfrm>
              <a:off x="4128" y="1392"/>
              <a:ext cx="4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mtClean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Arial" charset="0"/>
                </a:rPr>
                <a:t>? cm</a:t>
              </a:r>
              <a:endParaRPr lang="en-US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endParaRPr>
            </a:p>
          </p:txBody>
        </p:sp>
        <p:sp>
          <p:nvSpPr>
            <p:cNvPr id="9" name="Text Box 18"/>
            <p:cNvSpPr txBox="1">
              <a:spLocks noChangeArrowheads="1"/>
            </p:cNvSpPr>
            <p:nvPr/>
          </p:nvSpPr>
          <p:spPr bwMode="auto">
            <a:xfrm>
              <a:off x="4128" y="1872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smtClean="0">
                  <a:latin typeface="Arial" charset="0"/>
                </a:rPr>
                <a:t>18cm</a:t>
              </a:r>
              <a:endParaRPr lang="en-US" b="1">
                <a:latin typeface="Arial" charset="0"/>
              </a:endParaRPr>
            </a:p>
          </p:txBody>
        </p:sp>
      </p:grp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2514600" y="3048000"/>
            <a:ext cx="45720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00FF"/>
                </a:solidFill>
              </a:rPr>
              <a:t>              </a:t>
            </a:r>
            <a:r>
              <a:rPr lang="en-US" sz="2400" b="1" i="1" u="sng" dirty="0" err="1">
                <a:solidFill>
                  <a:srgbClr val="008000"/>
                </a:solidFill>
              </a:rPr>
              <a:t>Bài</a:t>
            </a:r>
            <a:r>
              <a:rPr lang="en-US" sz="2400" b="1" i="1" u="sng" dirty="0">
                <a:solidFill>
                  <a:srgbClr val="008000"/>
                </a:solidFill>
              </a:rPr>
              <a:t> </a:t>
            </a:r>
            <a:r>
              <a:rPr lang="en-US" sz="2400" b="1" i="1" u="sng" dirty="0" err="1">
                <a:solidFill>
                  <a:srgbClr val="008000"/>
                </a:solidFill>
              </a:rPr>
              <a:t>giải</a:t>
            </a:r>
            <a:r>
              <a:rPr lang="en-US" sz="2400" b="1" i="1" u="sng" dirty="0" smtClean="0">
                <a:solidFill>
                  <a:srgbClr val="008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b="1" i="1" dirty="0" err="1" smtClean="0">
                <a:solidFill>
                  <a:srgbClr val="00B050"/>
                </a:solidFill>
              </a:rPr>
              <a:t>Chiều</a:t>
            </a:r>
            <a:r>
              <a:rPr lang="en-US" sz="2400" b="1" i="1" dirty="0" smtClean="0">
                <a:solidFill>
                  <a:srgbClr val="00B050"/>
                </a:solidFill>
              </a:rPr>
              <a:t> </a:t>
            </a:r>
            <a:r>
              <a:rPr lang="en-US" sz="2400" b="1" i="1" dirty="0" err="1" smtClean="0">
                <a:solidFill>
                  <a:srgbClr val="00B050"/>
                </a:solidFill>
              </a:rPr>
              <a:t>cao</a:t>
            </a:r>
            <a:r>
              <a:rPr lang="en-US" sz="2400" b="1" i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</a:rPr>
              <a:t>hình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</a:rPr>
              <a:t>bình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</a:rPr>
              <a:t>hành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</a:rPr>
              <a:t>là</a:t>
            </a:r>
            <a:r>
              <a:rPr lang="en-US" sz="2400" b="1" dirty="0" smtClean="0">
                <a:solidFill>
                  <a:srgbClr val="00B050"/>
                </a:solidFill>
              </a:rPr>
              <a:t>:</a:t>
            </a:r>
            <a:endParaRPr lang="en-US" sz="2400" b="1" i="1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i="1" dirty="0" smtClean="0">
                <a:solidFill>
                  <a:srgbClr val="00B050"/>
                </a:solidFill>
              </a:rPr>
              <a:t>               </a:t>
            </a:r>
            <a:r>
              <a:rPr lang="en-US" sz="2400" b="1" i="1" dirty="0" smtClean="0">
                <a:solidFill>
                  <a:srgbClr val="0033CC"/>
                </a:solidFill>
              </a:rPr>
              <a:t>18 x         = 10</a:t>
            </a:r>
            <a:r>
              <a:rPr lang="en-US" sz="2400" b="1" dirty="0" smtClean="0">
                <a:solidFill>
                  <a:srgbClr val="0033CC"/>
                </a:solidFill>
              </a:rPr>
              <a:t>(cm  </a:t>
            </a:r>
            <a:r>
              <a:rPr lang="en-US" sz="2400" b="1" dirty="0" smtClean="0">
                <a:solidFill>
                  <a:srgbClr val="0000FF"/>
                </a:solidFill>
              </a:rPr>
              <a:t>)</a:t>
            </a:r>
            <a:endParaRPr lang="en-US" sz="2400" b="1" i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00B050"/>
                </a:solidFill>
              </a:rPr>
              <a:t>Diện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tích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hình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bình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hành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là</a:t>
            </a:r>
            <a:r>
              <a:rPr lang="en-US" sz="2400" b="1" dirty="0">
                <a:solidFill>
                  <a:srgbClr val="00B05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</a:rPr>
              <a:t>         10 </a:t>
            </a:r>
            <a:r>
              <a:rPr lang="en-US" sz="2400" b="1" dirty="0">
                <a:solidFill>
                  <a:srgbClr val="0033CC"/>
                </a:solidFill>
              </a:rPr>
              <a:t>x </a:t>
            </a:r>
            <a:r>
              <a:rPr lang="en-US" sz="2400" b="1" dirty="0" smtClean="0">
                <a:solidFill>
                  <a:srgbClr val="0033CC"/>
                </a:solidFill>
              </a:rPr>
              <a:t>18 </a:t>
            </a:r>
            <a:r>
              <a:rPr lang="en-US" sz="2400" b="1" dirty="0">
                <a:solidFill>
                  <a:srgbClr val="0000FF"/>
                </a:solidFill>
              </a:rPr>
              <a:t>= </a:t>
            </a:r>
            <a:r>
              <a:rPr lang="en-US" sz="2400" b="1" dirty="0" smtClean="0">
                <a:solidFill>
                  <a:srgbClr val="0000FF"/>
                </a:solidFill>
              </a:rPr>
              <a:t>180 </a:t>
            </a:r>
            <a:r>
              <a:rPr lang="en-US" sz="2400" b="1" dirty="0">
                <a:solidFill>
                  <a:srgbClr val="0000FF"/>
                </a:solidFill>
              </a:rPr>
              <a:t>(</a:t>
            </a:r>
            <a:r>
              <a:rPr lang="en-US" sz="2400" b="1" dirty="0" smtClean="0">
                <a:solidFill>
                  <a:srgbClr val="0000FF"/>
                </a:solidFill>
              </a:rPr>
              <a:t>cm</a:t>
            </a:r>
            <a:r>
              <a:rPr lang="en-US" sz="2400" b="1" baseline="30000" dirty="0" smtClean="0">
                <a:solidFill>
                  <a:srgbClr val="0000FF"/>
                </a:solidFill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</a:rPr>
              <a:t>  </a:t>
            </a:r>
            <a:r>
              <a:rPr lang="en-US" sz="2400" b="1" dirty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</a:rPr>
              <a:t>              </a:t>
            </a:r>
            <a:r>
              <a:rPr lang="en-US" sz="2400" b="1" u="sng" dirty="0" err="1">
                <a:solidFill>
                  <a:srgbClr val="FF0000"/>
                </a:solidFill>
              </a:rPr>
              <a:t>Đáp</a:t>
            </a:r>
            <a:r>
              <a:rPr lang="en-US" sz="2400" b="1" u="sng" dirty="0">
                <a:solidFill>
                  <a:srgbClr val="FF0000"/>
                </a:solidFill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</a:rPr>
              <a:t>số</a:t>
            </a:r>
            <a:r>
              <a:rPr lang="en-US" sz="2400" b="1" dirty="0">
                <a:solidFill>
                  <a:srgbClr val="FF0000"/>
                </a:solidFill>
              </a:rPr>
              <a:t>: </a:t>
            </a:r>
            <a:r>
              <a:rPr lang="en-US" sz="2400" b="1" dirty="0" smtClean="0">
                <a:solidFill>
                  <a:srgbClr val="3333CC"/>
                </a:solidFill>
              </a:rPr>
              <a:t>180 cm</a:t>
            </a:r>
            <a:r>
              <a:rPr lang="en-US" sz="2400" b="1" baseline="30000" dirty="0" smtClean="0">
                <a:solidFill>
                  <a:srgbClr val="3333CC"/>
                </a:solidFill>
              </a:rPr>
              <a:t>2</a:t>
            </a:r>
            <a:endParaRPr lang="en-US" sz="2400" b="1" dirty="0">
              <a:solidFill>
                <a:srgbClr val="3333CC"/>
              </a:solidFill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vi-VN"/>
          </a:p>
        </p:txBody>
      </p:sp>
      <p:grpSp>
        <p:nvGrpSpPr>
          <p:cNvPr id="20" name="Group 19"/>
          <p:cNvGrpSpPr/>
          <p:nvPr/>
        </p:nvGrpSpPr>
        <p:grpSpPr>
          <a:xfrm>
            <a:off x="3505200" y="914400"/>
            <a:ext cx="381000" cy="857310"/>
            <a:chOff x="3505200" y="1981200"/>
            <a:chExt cx="381000" cy="857310"/>
          </a:xfrm>
        </p:grpSpPr>
        <p:sp>
          <p:nvSpPr>
            <p:cNvPr id="16" name="TextBox 15"/>
            <p:cNvSpPr txBox="1"/>
            <p:nvPr/>
          </p:nvSpPr>
          <p:spPr>
            <a:xfrm>
              <a:off x="3505200" y="1981200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vi-VN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05200" y="2438400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vi-VN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3519268" y="2408676"/>
              <a:ext cx="304800" cy="1588"/>
            </a:xfrm>
            <a:prstGeom prst="line">
              <a:avLst/>
            </a:prstGeom>
            <a:ln w="25400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4247527" y="4191000"/>
            <a:ext cx="781673" cy="954143"/>
            <a:chOff x="3519268" y="2065731"/>
            <a:chExt cx="488545" cy="715657"/>
          </a:xfrm>
        </p:grpSpPr>
        <p:sp>
          <p:nvSpPr>
            <p:cNvPr id="26" name="TextBox 25"/>
            <p:cNvSpPr txBox="1"/>
            <p:nvPr/>
          </p:nvSpPr>
          <p:spPr>
            <a:xfrm rot="21122177">
              <a:off x="3626813" y="2065731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vi-VN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600449" y="2381278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vi-VN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519268" y="2408676"/>
              <a:ext cx="304800" cy="1588"/>
            </a:xfrm>
            <a:prstGeom prst="line">
              <a:avLst/>
            </a:prstGeom>
            <a:ln w="25400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609600" y="2133600"/>
            <a:ext cx="166744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 = 18 cm </a:t>
            </a:r>
          </a:p>
          <a:p>
            <a:r>
              <a:rPr lang="en-US" sz="2800" dirty="0" smtClean="0"/>
              <a:t>h =         a</a:t>
            </a:r>
          </a:p>
          <a:p>
            <a:endParaRPr lang="en-US" sz="2800" dirty="0" smtClean="0"/>
          </a:p>
        </p:txBody>
      </p:sp>
      <p:grpSp>
        <p:nvGrpSpPr>
          <p:cNvPr id="22" name="Group 21"/>
          <p:cNvGrpSpPr/>
          <p:nvPr/>
        </p:nvGrpSpPr>
        <p:grpSpPr>
          <a:xfrm>
            <a:off x="1219200" y="2438400"/>
            <a:ext cx="609600" cy="990600"/>
            <a:chOff x="3505200" y="2095508"/>
            <a:chExt cx="381000" cy="743002"/>
          </a:xfrm>
        </p:grpSpPr>
        <p:sp>
          <p:nvSpPr>
            <p:cNvPr id="23" name="TextBox 22"/>
            <p:cNvSpPr txBox="1"/>
            <p:nvPr/>
          </p:nvSpPr>
          <p:spPr>
            <a:xfrm>
              <a:off x="3505200" y="2095508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vi-VN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05200" y="2438400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vi-VN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519268" y="2408676"/>
              <a:ext cx="304800" cy="1588"/>
            </a:xfrm>
            <a:prstGeom prst="line">
              <a:avLst/>
            </a:prstGeom>
            <a:ln w="25400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62000" y="3276600"/>
            <a:ext cx="859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 = ?</a:t>
            </a:r>
            <a:endParaRPr lang="vi-VN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 flipV="1">
            <a:off x="0" y="6857999"/>
            <a:ext cx="9144000" cy="4571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 rot="5400000" flipV="1">
            <a:off x="-3451859" y="3406140"/>
            <a:ext cx="6858000" cy="4571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 rot="-5400000" flipV="1">
            <a:off x="5737859" y="3406140"/>
            <a:ext cx="6858000" cy="4571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Rectangle 6"/>
          <p:cNvSpPr>
            <a:spLocks noChangeArrowheads="1"/>
          </p:cNvSpPr>
          <p:nvPr/>
        </p:nvSpPr>
        <p:spPr bwMode="auto">
          <a:xfrm rot="10800000" flipV="1">
            <a:off x="0" y="-45719"/>
            <a:ext cx="9144000" cy="4571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496678" y="762000"/>
            <a:ext cx="21399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000" b="1" u="sng" dirty="0" err="1">
                <a:solidFill>
                  <a:srgbClr val="CC0000"/>
                </a:solidFill>
              </a:rPr>
              <a:t>Bài</a:t>
            </a:r>
            <a:r>
              <a:rPr lang="en-US" sz="3000" b="1" u="sng" dirty="0">
                <a:solidFill>
                  <a:srgbClr val="CC0000"/>
                </a:solidFill>
              </a:rPr>
              <a:t> </a:t>
            </a:r>
            <a:r>
              <a:rPr lang="en-US" sz="3000" b="1" u="sng" dirty="0" err="1">
                <a:solidFill>
                  <a:srgbClr val="CC0000"/>
                </a:solidFill>
              </a:rPr>
              <a:t>tập</a:t>
            </a:r>
            <a:r>
              <a:rPr lang="en-US" sz="3000" b="1" u="sng" dirty="0">
                <a:solidFill>
                  <a:srgbClr val="CC0000"/>
                </a:solidFill>
              </a:rPr>
              <a:t> </a:t>
            </a:r>
            <a:r>
              <a:rPr lang="en-US" sz="3000" b="1" u="sng" dirty="0" smtClean="0">
                <a:solidFill>
                  <a:srgbClr val="CC0000"/>
                </a:solidFill>
              </a:rPr>
              <a:t>3</a:t>
            </a:r>
            <a:endParaRPr lang="en-US" sz="3000" b="1" u="sng" dirty="0">
              <a:solidFill>
                <a:srgbClr val="CC0000"/>
              </a:solidFill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457200" y="1219200"/>
            <a:ext cx="81534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 dirty="0" err="1">
                <a:solidFill>
                  <a:srgbClr val="0033CC"/>
                </a:solidFill>
              </a:rPr>
              <a:t>Một</a:t>
            </a:r>
            <a:r>
              <a:rPr lang="en-US" sz="3200" b="1" dirty="0">
                <a:solidFill>
                  <a:srgbClr val="0033CC"/>
                </a:solidFill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</a:rPr>
              <a:t>gian</a:t>
            </a:r>
            <a:r>
              <a:rPr lang="en-US" sz="3200" b="1" dirty="0" smtClean="0">
                <a:solidFill>
                  <a:srgbClr val="0033CC"/>
                </a:solidFill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búp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bê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búp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bê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33CC"/>
                </a:solidFill>
              </a:rPr>
              <a:t> </a:t>
            </a:r>
            <a:r>
              <a:rPr lang="en-US" sz="3200" b="1" dirty="0" err="1">
                <a:solidFill>
                  <a:srgbClr val="0033CC"/>
                </a:solidFill>
              </a:rPr>
              <a:t>bằng</a:t>
            </a:r>
            <a:r>
              <a:rPr lang="en-US" sz="3200" b="1" dirty="0">
                <a:solidFill>
                  <a:srgbClr val="0033CC"/>
                </a:solidFill>
              </a:rPr>
              <a:t>         </a:t>
            </a:r>
            <a:r>
              <a:rPr lang="en-US" sz="3200" b="1" dirty="0" err="1">
                <a:solidFill>
                  <a:srgbClr val="0033CC"/>
                </a:solidFill>
              </a:rPr>
              <a:t>số</a:t>
            </a:r>
            <a:r>
              <a:rPr lang="en-US" sz="3200" b="1" dirty="0">
                <a:solidFill>
                  <a:srgbClr val="0033CC"/>
                </a:solidFill>
              </a:rPr>
              <a:t> </a:t>
            </a:r>
            <a:r>
              <a:rPr lang="en-US" sz="3200" b="1" dirty="0" smtClean="0">
                <a:solidFill>
                  <a:srgbClr val="0033CC"/>
                </a:solidFill>
              </a:rPr>
              <a:t>ô </a:t>
            </a:r>
            <a:r>
              <a:rPr lang="en-US" sz="3200" b="1" dirty="0" err="1" smtClean="0">
                <a:solidFill>
                  <a:srgbClr val="0033CC"/>
                </a:solidFill>
              </a:rPr>
              <a:t>tô</a:t>
            </a:r>
            <a:r>
              <a:rPr lang="en-US" sz="3200" b="1" dirty="0" smtClean="0">
                <a:solidFill>
                  <a:srgbClr val="0033CC"/>
                </a:solidFill>
              </a:rPr>
              <a:t>. </a:t>
            </a:r>
            <a:r>
              <a:rPr lang="en-US" sz="3200" b="1" dirty="0" err="1" smtClean="0">
                <a:solidFill>
                  <a:srgbClr val="0033CC"/>
                </a:solidFill>
              </a:rPr>
              <a:t>Hỏi</a:t>
            </a:r>
            <a:r>
              <a:rPr lang="en-US" sz="3200" b="1" dirty="0" smtClean="0">
                <a:solidFill>
                  <a:srgbClr val="0033CC"/>
                </a:solidFill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</a:rPr>
              <a:t>gian</a:t>
            </a:r>
            <a:r>
              <a:rPr lang="en-US" sz="3200" b="1" dirty="0" smtClean="0">
                <a:solidFill>
                  <a:srgbClr val="0033CC"/>
                </a:solidFill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>
              <a:spcBef>
                <a:spcPct val="50000"/>
              </a:spcBef>
            </a:pPr>
            <a:endParaRPr lang="en-US" sz="32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chiếc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2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?</a:t>
            </a:r>
          </a:p>
          <a:p>
            <a:pPr eaLnBrk="0" hangingPunct="0">
              <a:spcBef>
                <a:spcPct val="50000"/>
              </a:spcBef>
            </a:pPr>
            <a:endParaRPr lang="en-US" sz="3200" b="1" dirty="0">
              <a:solidFill>
                <a:srgbClr val="0033CC"/>
              </a:solidFill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932238" y="1600200"/>
            <a:ext cx="715962" cy="1066800"/>
            <a:chOff x="4128" y="3072"/>
            <a:chExt cx="384" cy="672"/>
          </a:xfrm>
        </p:grpSpPr>
        <p:sp>
          <p:nvSpPr>
            <p:cNvPr id="6153" name="Text Box 16"/>
            <p:cNvSpPr txBox="1">
              <a:spLocks noChangeArrowheads="1"/>
            </p:cNvSpPr>
            <p:nvPr/>
          </p:nvSpPr>
          <p:spPr bwMode="auto">
            <a:xfrm>
              <a:off x="4176" y="307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solidFill>
                    <a:srgbClr val="CC0000"/>
                  </a:solidFill>
                </a:rPr>
                <a:t>2</a:t>
              </a:r>
            </a:p>
          </p:txBody>
        </p:sp>
        <p:sp>
          <p:nvSpPr>
            <p:cNvPr id="6154" name="Text Box 17"/>
            <p:cNvSpPr txBox="1">
              <a:spLocks noChangeArrowheads="1"/>
            </p:cNvSpPr>
            <p:nvPr/>
          </p:nvSpPr>
          <p:spPr bwMode="auto">
            <a:xfrm>
              <a:off x="4176" y="345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 dirty="0">
                  <a:solidFill>
                    <a:srgbClr val="CC0000"/>
                  </a:solidFill>
                </a:rPr>
                <a:t>5</a:t>
              </a:r>
            </a:p>
          </p:txBody>
        </p:sp>
        <p:sp>
          <p:nvSpPr>
            <p:cNvPr id="6155" name="Line 18"/>
            <p:cNvSpPr>
              <a:spLocks noChangeShapeType="1"/>
            </p:cNvSpPr>
            <p:nvPr/>
          </p:nvSpPr>
          <p:spPr bwMode="auto">
            <a:xfrm>
              <a:off x="4128" y="3408"/>
              <a:ext cx="324" cy="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WordArt 16"/>
          <p:cNvSpPr>
            <a:spLocks noChangeArrowheads="1" noChangeShapeType="1" noTextEdit="1"/>
          </p:cNvSpPr>
          <p:nvPr/>
        </p:nvSpPr>
        <p:spPr bwMode="auto">
          <a:xfrm>
            <a:off x="2819400" y="1026405"/>
            <a:ext cx="3886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b="1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006600"/>
                  </a:gs>
                  <a:gs pos="50000">
                    <a:srgbClr val="99FF33"/>
                  </a:gs>
                  <a:gs pos="100000">
                    <a:srgbClr val="006600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200400" y="1751012"/>
            <a:ext cx="20574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43000" y="3733800"/>
            <a:ext cx="40386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143000" y="2513012"/>
            <a:ext cx="46482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1" grpId="0"/>
      <p:bldP spid="1230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 flipV="1">
            <a:off x="0" y="6857999"/>
            <a:ext cx="9144000" cy="4571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 rot="5400000" flipV="1">
            <a:off x="-3451859" y="3406140"/>
            <a:ext cx="6858000" cy="4571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 rot="-5400000" flipV="1">
            <a:off x="5737859" y="3406140"/>
            <a:ext cx="6858000" cy="4571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 rot="10800000" flipV="1">
            <a:off x="0" y="-45719"/>
            <a:ext cx="9144000" cy="45719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05" name="Text Box 41"/>
          <p:cNvSpPr txBox="1">
            <a:spLocks noChangeArrowheads="1"/>
          </p:cNvSpPr>
          <p:nvPr/>
        </p:nvSpPr>
        <p:spPr bwMode="auto">
          <a:xfrm>
            <a:off x="304800" y="8382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i="1" dirty="0">
                <a:solidFill>
                  <a:srgbClr val="7030A0"/>
                </a:solidFill>
              </a:rPr>
              <a:t>Ta </a:t>
            </a:r>
            <a:r>
              <a:rPr lang="en-US" sz="2400" b="1" i="1" dirty="0" err="1">
                <a:solidFill>
                  <a:srgbClr val="7030A0"/>
                </a:solidFill>
              </a:rPr>
              <a:t>có</a:t>
            </a:r>
            <a:r>
              <a:rPr lang="en-US" sz="2400" b="1" i="1" dirty="0">
                <a:solidFill>
                  <a:srgbClr val="7030A0"/>
                </a:solidFill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</a:rPr>
              <a:t>sơ</a:t>
            </a:r>
            <a:r>
              <a:rPr lang="en-US" sz="2400" b="1" i="1" dirty="0">
                <a:solidFill>
                  <a:srgbClr val="7030A0"/>
                </a:solidFill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</a:rPr>
              <a:t>đồ</a:t>
            </a:r>
            <a:r>
              <a:rPr lang="en-US" sz="2400" b="1" i="1" dirty="0">
                <a:solidFill>
                  <a:srgbClr val="7030A0"/>
                </a:solidFill>
              </a:rPr>
              <a:t>: </a:t>
            </a:r>
          </a:p>
        </p:txBody>
      </p:sp>
      <p:sp>
        <p:nvSpPr>
          <p:cNvPr id="11306" name="Text Box 42"/>
          <p:cNvSpPr txBox="1">
            <a:spLocks noChangeArrowheads="1"/>
          </p:cNvSpPr>
          <p:nvPr/>
        </p:nvSpPr>
        <p:spPr bwMode="auto">
          <a:xfrm>
            <a:off x="762000" y="2057400"/>
            <a:ext cx="175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 err="1">
                <a:solidFill>
                  <a:srgbClr val="7030A0"/>
                </a:solidFill>
              </a:rPr>
              <a:t>Số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</a:rPr>
              <a:t>búp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</a:rPr>
              <a:t>bê</a:t>
            </a:r>
            <a:r>
              <a:rPr lang="en-US" sz="2400" b="1" dirty="0" smtClean="0">
                <a:solidFill>
                  <a:srgbClr val="7030A0"/>
                </a:solidFill>
              </a:rPr>
              <a:t>: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1307" name="AutoShape 43"/>
          <p:cNvSpPr>
            <a:spLocks/>
          </p:cNvSpPr>
          <p:nvPr/>
        </p:nvSpPr>
        <p:spPr bwMode="auto">
          <a:xfrm>
            <a:off x="6324600" y="1981200"/>
            <a:ext cx="228600" cy="1676400"/>
          </a:xfrm>
          <a:prstGeom prst="rightBrace">
            <a:avLst>
              <a:gd name="adj1" fmla="val 6111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CC0000"/>
              </a:solidFill>
            </a:endParaRPr>
          </a:p>
        </p:txBody>
      </p:sp>
      <p:sp>
        <p:nvSpPr>
          <p:cNvPr id="11308" name="Text Box 44"/>
          <p:cNvSpPr txBox="1">
            <a:spLocks noChangeArrowheads="1"/>
          </p:cNvSpPr>
          <p:nvPr/>
        </p:nvSpPr>
        <p:spPr bwMode="auto">
          <a:xfrm>
            <a:off x="6629400" y="2605087"/>
            <a:ext cx="1905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rgbClr val="7030A0"/>
                </a:solidFill>
              </a:rPr>
              <a:t>63 </a:t>
            </a:r>
            <a:r>
              <a:rPr lang="en-US" sz="2800" b="1" dirty="0" err="1" smtClean="0">
                <a:solidFill>
                  <a:srgbClr val="7030A0"/>
                </a:solidFill>
              </a:rPr>
              <a:t>đồ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chơi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11309" name="Text Box 45"/>
          <p:cNvSpPr txBox="1">
            <a:spLocks noChangeArrowheads="1"/>
          </p:cNvSpPr>
          <p:nvPr/>
        </p:nvSpPr>
        <p:spPr bwMode="auto">
          <a:xfrm>
            <a:off x="990600" y="27432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 err="1">
                <a:solidFill>
                  <a:srgbClr val="7030A0"/>
                </a:solidFill>
              </a:rPr>
              <a:t>Số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ô </a:t>
            </a:r>
            <a:r>
              <a:rPr lang="en-US" sz="2400" b="1" dirty="0" err="1" smtClean="0">
                <a:solidFill>
                  <a:srgbClr val="7030A0"/>
                </a:solidFill>
              </a:rPr>
              <a:t>tô</a:t>
            </a:r>
            <a:r>
              <a:rPr lang="en-US" sz="2400" b="1" dirty="0" smtClean="0">
                <a:solidFill>
                  <a:srgbClr val="7030A0"/>
                </a:solidFill>
              </a:rPr>
              <a:t>: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1330" name="Line 66"/>
          <p:cNvSpPr>
            <a:spLocks noChangeShapeType="1"/>
          </p:cNvSpPr>
          <p:nvPr/>
        </p:nvSpPr>
        <p:spPr bwMode="auto">
          <a:xfrm>
            <a:off x="2743200" y="23622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2" name="Line 68"/>
          <p:cNvSpPr>
            <a:spLocks noChangeShapeType="1"/>
          </p:cNvSpPr>
          <p:nvPr/>
        </p:nvSpPr>
        <p:spPr bwMode="auto">
          <a:xfrm>
            <a:off x="2743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3" name="Line 69"/>
          <p:cNvSpPr>
            <a:spLocks noChangeShapeType="1"/>
          </p:cNvSpPr>
          <p:nvPr/>
        </p:nvSpPr>
        <p:spPr bwMode="auto">
          <a:xfrm>
            <a:off x="34290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4" name="Line 70"/>
          <p:cNvSpPr>
            <a:spLocks noChangeShapeType="1"/>
          </p:cNvSpPr>
          <p:nvPr/>
        </p:nvSpPr>
        <p:spPr bwMode="auto">
          <a:xfrm>
            <a:off x="41148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5" name="Line 71"/>
          <p:cNvSpPr>
            <a:spLocks noChangeShapeType="1"/>
          </p:cNvSpPr>
          <p:nvPr/>
        </p:nvSpPr>
        <p:spPr bwMode="auto">
          <a:xfrm>
            <a:off x="2743200" y="3048000"/>
            <a:ext cx="342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6" name="Line 72"/>
          <p:cNvSpPr>
            <a:spLocks noChangeShapeType="1"/>
          </p:cNvSpPr>
          <p:nvPr/>
        </p:nvSpPr>
        <p:spPr bwMode="auto">
          <a:xfrm>
            <a:off x="2743200" y="2895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7" name="Line 73"/>
          <p:cNvSpPr>
            <a:spLocks noChangeShapeType="1"/>
          </p:cNvSpPr>
          <p:nvPr/>
        </p:nvSpPr>
        <p:spPr bwMode="auto">
          <a:xfrm>
            <a:off x="3429000" y="2895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8" name="Line 74"/>
          <p:cNvSpPr>
            <a:spLocks noChangeShapeType="1"/>
          </p:cNvSpPr>
          <p:nvPr/>
        </p:nvSpPr>
        <p:spPr bwMode="auto">
          <a:xfrm>
            <a:off x="4114800" y="2895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9" name="Line 75"/>
          <p:cNvSpPr>
            <a:spLocks noChangeShapeType="1"/>
          </p:cNvSpPr>
          <p:nvPr/>
        </p:nvSpPr>
        <p:spPr bwMode="auto">
          <a:xfrm>
            <a:off x="4800600" y="2895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40" name="Line 76"/>
          <p:cNvSpPr>
            <a:spLocks noChangeShapeType="1"/>
          </p:cNvSpPr>
          <p:nvPr/>
        </p:nvSpPr>
        <p:spPr bwMode="auto">
          <a:xfrm>
            <a:off x="5486400" y="2895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41" name="Line 77"/>
          <p:cNvSpPr>
            <a:spLocks noChangeShapeType="1"/>
          </p:cNvSpPr>
          <p:nvPr/>
        </p:nvSpPr>
        <p:spPr bwMode="auto">
          <a:xfrm>
            <a:off x="6172200" y="2895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43" name="AutoShape 79"/>
          <p:cNvSpPr>
            <a:spLocks/>
          </p:cNvSpPr>
          <p:nvPr/>
        </p:nvSpPr>
        <p:spPr bwMode="auto">
          <a:xfrm rot="-5400000">
            <a:off x="3238500" y="1485900"/>
            <a:ext cx="381000" cy="1371600"/>
          </a:xfrm>
          <a:prstGeom prst="rightBrace">
            <a:avLst>
              <a:gd name="adj1" fmla="val 30000"/>
              <a:gd name="adj2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44" name="AutoShape 80"/>
          <p:cNvSpPr>
            <a:spLocks/>
          </p:cNvSpPr>
          <p:nvPr/>
        </p:nvSpPr>
        <p:spPr bwMode="auto">
          <a:xfrm rot="-5400000">
            <a:off x="4305300" y="1104900"/>
            <a:ext cx="304800" cy="3429000"/>
          </a:xfrm>
          <a:prstGeom prst="rightBrace">
            <a:avLst>
              <a:gd name="adj1" fmla="val 93750"/>
              <a:gd name="adj2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45" name="Text Box 81"/>
          <p:cNvSpPr txBox="1">
            <a:spLocks noChangeArrowheads="1"/>
          </p:cNvSpPr>
          <p:nvPr/>
        </p:nvSpPr>
        <p:spPr bwMode="auto">
          <a:xfrm>
            <a:off x="3276600" y="1524000"/>
            <a:ext cx="379413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0000"/>
                </a:solidFill>
              </a:rPr>
              <a:t>?</a:t>
            </a:r>
          </a:p>
        </p:txBody>
      </p:sp>
      <p:sp>
        <p:nvSpPr>
          <p:cNvPr id="11346" name="Text Box 82"/>
          <p:cNvSpPr txBox="1">
            <a:spLocks noChangeArrowheads="1"/>
          </p:cNvSpPr>
          <p:nvPr/>
        </p:nvSpPr>
        <p:spPr bwMode="auto">
          <a:xfrm>
            <a:off x="4343400" y="2362200"/>
            <a:ext cx="379413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0000"/>
                </a:solidFill>
              </a:rPr>
              <a:t>?</a:t>
            </a:r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3429000" y="304800"/>
            <a:ext cx="1981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 u="sng" dirty="0" err="1">
                <a:solidFill>
                  <a:srgbClr val="7030A0"/>
                </a:solidFill>
              </a:rPr>
              <a:t>Bài</a:t>
            </a:r>
            <a:r>
              <a:rPr lang="en-US" sz="2800" b="1" u="sng" dirty="0">
                <a:solidFill>
                  <a:srgbClr val="7030A0"/>
                </a:solidFill>
              </a:rPr>
              <a:t> </a:t>
            </a:r>
            <a:r>
              <a:rPr lang="en-US" sz="2800" b="1" u="sng" dirty="0" err="1">
                <a:solidFill>
                  <a:srgbClr val="7030A0"/>
                </a:solidFill>
              </a:rPr>
              <a:t>giải</a:t>
            </a:r>
            <a:r>
              <a:rPr lang="en-US" sz="2800" b="1" u="sng" dirty="0">
                <a:solidFill>
                  <a:srgbClr val="7030A0"/>
                </a:solidFill>
              </a:rPr>
              <a:t>:</a:t>
            </a: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1752600" y="3795712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CC0000"/>
                </a:solidFill>
              </a:rPr>
              <a:t>Theo sơ đồ, tổng số phần bằng nhau là:</a:t>
            </a: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3200400" y="4329112"/>
            <a:ext cx="269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CC0000"/>
                </a:solidFill>
              </a:rPr>
              <a:t>2 + 5 = 7 (phần)</a:t>
            </a: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1905000" y="4648200"/>
            <a:ext cx="63087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CC0000"/>
                </a:solidFill>
              </a:rPr>
              <a:t>Số </a:t>
            </a:r>
            <a:r>
              <a:rPr lang="en-US" sz="2400" b="1" smtClean="0">
                <a:solidFill>
                  <a:srgbClr val="CC0000"/>
                </a:solidFill>
              </a:rPr>
              <a:t>ô tô là</a:t>
            </a:r>
            <a:r>
              <a:rPr lang="en-US" sz="2400" b="1">
                <a:solidFill>
                  <a:srgbClr val="CC0000"/>
                </a:solidFill>
              </a:rPr>
              <a:t>: </a:t>
            </a:r>
            <a:endParaRPr lang="en-US" sz="2400" b="1" smtClean="0">
              <a:solidFill>
                <a:srgbClr val="CC0000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CC0000"/>
                </a:solidFill>
              </a:rPr>
              <a:t> </a:t>
            </a:r>
            <a:r>
              <a:rPr lang="en-US" sz="2400" b="1" smtClean="0">
                <a:solidFill>
                  <a:srgbClr val="CC0000"/>
                </a:solidFill>
              </a:rPr>
              <a:t>                 63 </a:t>
            </a:r>
            <a:r>
              <a:rPr lang="en-US" sz="2400" b="1">
                <a:solidFill>
                  <a:srgbClr val="CC0000"/>
                </a:solidFill>
              </a:rPr>
              <a:t>: 7 x </a:t>
            </a:r>
            <a:r>
              <a:rPr lang="en-US" sz="2400" b="1" smtClean="0">
                <a:solidFill>
                  <a:srgbClr val="CC0000"/>
                </a:solidFill>
              </a:rPr>
              <a:t>5 </a:t>
            </a:r>
            <a:r>
              <a:rPr lang="en-US" sz="2400" b="1">
                <a:solidFill>
                  <a:srgbClr val="CC0000"/>
                </a:solidFill>
              </a:rPr>
              <a:t>= </a:t>
            </a:r>
            <a:r>
              <a:rPr lang="en-US" sz="2400" b="1" smtClean="0">
                <a:solidFill>
                  <a:srgbClr val="CC0000"/>
                </a:solidFill>
              </a:rPr>
              <a:t>45 (ô tô)</a:t>
            </a:r>
            <a:endParaRPr lang="en-US" sz="2400" b="1">
              <a:solidFill>
                <a:srgbClr val="CC0000"/>
              </a:solidFill>
            </a:endParaRPr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2743200" y="5638800"/>
            <a:ext cx="1766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u="sng">
                <a:solidFill>
                  <a:srgbClr val="CC0000"/>
                </a:solidFill>
              </a:rPr>
              <a:t>Đáp số:</a:t>
            </a: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4057650" y="5648623"/>
            <a:ext cx="33639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smtClean="0">
                <a:solidFill>
                  <a:srgbClr val="CC0000"/>
                </a:solidFill>
              </a:rPr>
              <a:t>45 ô tô</a:t>
            </a:r>
            <a:endParaRPr lang="en-US" sz="2400" b="1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1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11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5" grpId="0"/>
      <p:bldP spid="11306" grpId="0"/>
      <p:bldP spid="11307" grpId="0" animBg="1"/>
      <p:bldP spid="11308" grpId="0"/>
      <p:bldP spid="11309" grpId="0"/>
      <p:bldP spid="11330" grpId="0" animBg="1"/>
      <p:bldP spid="11332" grpId="0" animBg="1"/>
      <p:bldP spid="11333" grpId="0" animBg="1"/>
      <p:bldP spid="11334" grpId="0" animBg="1"/>
      <p:bldP spid="11335" grpId="0" animBg="1"/>
      <p:bldP spid="11336" grpId="0" animBg="1"/>
      <p:bldP spid="11337" grpId="0" animBg="1"/>
      <p:bldP spid="11338" grpId="0" animBg="1"/>
      <p:bldP spid="11339" grpId="0" animBg="1"/>
      <p:bldP spid="11340" grpId="0" animBg="1"/>
      <p:bldP spid="11341" grpId="0" animBg="1"/>
      <p:bldP spid="11343" grpId="0" animBg="1"/>
      <p:bldP spid="11344" grpId="0" animBg="1"/>
      <p:bldP spid="11345" grpId="0" animBg="1"/>
      <p:bldP spid="11346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vi-VN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5334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Các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bước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giải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bài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toán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tìm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hai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số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khi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biết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tổng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và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tỉ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số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của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hai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số</a:t>
            </a:r>
            <a:r>
              <a:rPr lang="en-US" sz="3200" b="1" dirty="0" smtClean="0">
                <a:solidFill>
                  <a:srgbClr val="FF0000"/>
                </a:solidFill>
              </a:rPr>
              <a:t> :</a:t>
            </a:r>
            <a:endParaRPr lang="vi-VN" sz="3200" b="1" dirty="0">
              <a:solidFill>
                <a:srgbClr val="FF0000"/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85800" y="1981200"/>
            <a:ext cx="8458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+ B1: Vẽ sơ đồ minh họa</a:t>
            </a:r>
            <a:r>
              <a:rPr kumimoji="0" lang="nl-NL" sz="32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bài toán </a:t>
            </a:r>
            <a:endParaRPr kumimoji="0" lang="vi-VN" sz="1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+B2 : T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/>
                <a:ea typeface="Arial" pitchFamily="34" charset="0"/>
                <a:cs typeface="Times New Roman" pitchFamily="18" charset="0"/>
              </a:rPr>
              <a:t>ì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m tổng số phần bằng nhau</a:t>
            </a:r>
            <a:endParaRPr kumimoji="0" lang="vi-VN" sz="1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+B3 : T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/>
                <a:ea typeface="Arial" pitchFamily="34" charset="0"/>
                <a:cs typeface="Times New Roman" pitchFamily="18" charset="0"/>
              </a:rPr>
              <a:t>ì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m giá trị của 1 phần bằng nhau.</a:t>
            </a:r>
            <a:endParaRPr kumimoji="0" lang="vi-VN" sz="1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+ B4</a:t>
            </a:r>
            <a:r>
              <a:rPr kumimoji="0" lang="nl-NL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: 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T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/>
                <a:ea typeface="Arial" pitchFamily="34" charset="0"/>
                <a:cs typeface="Times New Roman" pitchFamily="18" charset="0"/>
              </a:rPr>
              <a:t>ì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m c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/>
                <a:ea typeface="Arial" pitchFamily="34" charset="0"/>
                <a:cs typeface="Times New Roman" pitchFamily="18" charset="0"/>
              </a:rPr>
              <a:t>á</a:t>
            </a:r>
            <a:r>
              <a:rPr kumimoji="0" lang="nl-NL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c số.</a:t>
            </a:r>
            <a:endParaRPr kumimoji="0" lang="nl-NL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6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8600" y="533400"/>
            <a:ext cx="8686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u="sng" dirty="0" err="1"/>
              <a:t>Bài</a:t>
            </a:r>
            <a:r>
              <a:rPr lang="en-US" sz="3200" b="1" u="sng" dirty="0"/>
              <a:t> </a:t>
            </a:r>
            <a:r>
              <a:rPr lang="en-US" sz="3200" b="1" u="sng" dirty="0" smtClean="0"/>
              <a:t>4</a:t>
            </a:r>
            <a:r>
              <a:rPr lang="en-US" sz="3200" b="1" dirty="0" smtClean="0"/>
              <a:t>.</a:t>
            </a:r>
            <a:r>
              <a:rPr lang="en-US" sz="3200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Năm</a:t>
            </a:r>
            <a:r>
              <a:rPr lang="en-US" sz="2400" b="1" dirty="0" smtClean="0">
                <a:solidFill>
                  <a:srgbClr val="FF0000"/>
                </a:solidFill>
              </a:rPr>
              <a:t> nay con </a:t>
            </a:r>
            <a:r>
              <a:rPr lang="en-US" sz="2400" b="1" dirty="0" err="1" smtClean="0">
                <a:solidFill>
                  <a:srgbClr val="FF0000"/>
                </a:solidFill>
              </a:rPr>
              <a:t>ít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hơn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bố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/>
              <a:t>35 </a:t>
            </a:r>
            <a:r>
              <a:rPr lang="en-US" sz="2400" b="1" dirty="0" err="1" smtClean="0">
                <a:solidFill>
                  <a:srgbClr val="FF0000"/>
                </a:solidFill>
              </a:rPr>
              <a:t>tuổi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và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en-US" sz="2400" b="1" dirty="0" err="1">
                <a:solidFill>
                  <a:srgbClr val="FF0000"/>
                </a:solidFill>
              </a:rPr>
              <a:t>bằng</a:t>
            </a:r>
            <a:r>
              <a:rPr lang="en-US" sz="2400" b="1" dirty="0">
                <a:solidFill>
                  <a:srgbClr val="FF0000"/>
                </a:solidFill>
              </a:rPr>
              <a:t>       </a:t>
            </a:r>
            <a:r>
              <a:rPr lang="en-US" sz="2400" b="1" dirty="0" err="1">
                <a:solidFill>
                  <a:srgbClr val="FF0000"/>
                </a:solidFill>
              </a:rPr>
              <a:t>tuổi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bố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Hỏi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năm</a:t>
            </a:r>
            <a:r>
              <a:rPr lang="en-US" sz="2400" b="1" dirty="0" smtClean="0">
                <a:solidFill>
                  <a:srgbClr val="FF0000"/>
                </a:solidFill>
              </a:rPr>
              <a:t> nay con </a:t>
            </a:r>
            <a:r>
              <a:rPr lang="en-US" sz="2400" b="1" dirty="0" err="1" smtClean="0">
                <a:solidFill>
                  <a:srgbClr val="FF0000"/>
                </a:solidFill>
              </a:rPr>
              <a:t>bao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nhiêu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tuổi</a:t>
            </a:r>
            <a:r>
              <a:rPr lang="en-US" sz="2400" b="1" dirty="0" smtClean="0">
                <a:solidFill>
                  <a:srgbClr val="FF0000"/>
                </a:solidFill>
              </a:rPr>
              <a:t> ?.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2219998976"/>
              </p:ext>
            </p:extLst>
          </p:nvPr>
        </p:nvGraphicFramePr>
        <p:xfrm>
          <a:off x="6356350" y="600075"/>
          <a:ext cx="425450" cy="619125"/>
        </p:xfrm>
        <a:graphic>
          <a:graphicData uri="http://schemas.openxmlformats.org/presentationml/2006/ole">
            <p:oleObj spid="_x0000_s1030" name="Equation" r:id="rId3" imgW="152334" imgH="393529" progId="Equation.3">
              <p:embed/>
            </p:oleObj>
          </a:graphicData>
        </a:graphic>
      </p:graphicFrame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581400" y="1600200"/>
            <a:ext cx="1828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i="1" dirty="0" err="1"/>
              <a:t>Bài</a:t>
            </a:r>
            <a:r>
              <a:rPr lang="en-US" sz="3200" b="1" i="1" dirty="0"/>
              <a:t> </a:t>
            </a:r>
            <a:r>
              <a:rPr lang="en-US" sz="3200" b="1" i="1" dirty="0" err="1"/>
              <a:t>giải</a:t>
            </a:r>
            <a:r>
              <a:rPr lang="en-US" sz="3200" b="1" i="1" dirty="0"/>
              <a:t>: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81000" y="2133600"/>
            <a:ext cx="1981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Ta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sơ</a:t>
            </a:r>
            <a:r>
              <a:rPr lang="en-US" sz="2800" dirty="0"/>
              <a:t> </a:t>
            </a:r>
            <a:r>
              <a:rPr lang="en-US" sz="2800" dirty="0" err="1"/>
              <a:t>đồ</a:t>
            </a:r>
            <a:r>
              <a:rPr lang="en-US" sz="2800" dirty="0"/>
              <a:t>: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812800" y="30099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err="1"/>
              <a:t>Tuổi</a:t>
            </a:r>
            <a:r>
              <a:rPr lang="en-US" sz="2400" b="1" dirty="0"/>
              <a:t> con: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812800" y="347662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Tuổi </a:t>
            </a:r>
            <a:r>
              <a:rPr lang="en-US" sz="2400" b="1" smtClean="0"/>
              <a:t>bố:</a:t>
            </a:r>
            <a:endParaRPr lang="en-US" sz="2400" b="1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2590800" y="3733799"/>
            <a:ext cx="5791200" cy="4571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2582863" y="3673475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6019800" y="3673475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>
            <a:off x="3962400" y="3681413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7239000" y="3673475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6629400" y="3673475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4" name="Arc 16"/>
          <p:cNvSpPr>
            <a:spLocks/>
          </p:cNvSpPr>
          <p:nvPr/>
        </p:nvSpPr>
        <p:spPr bwMode="auto">
          <a:xfrm rot="16200000">
            <a:off x="6057903" y="1409699"/>
            <a:ext cx="152398" cy="4343401"/>
          </a:xfrm>
          <a:custGeom>
            <a:avLst/>
            <a:gdLst>
              <a:gd name="G0" fmla="+- 254 0 0"/>
              <a:gd name="G1" fmla="+- 21587 0 0"/>
              <a:gd name="G2" fmla="+- 21600 0 0"/>
              <a:gd name="T0" fmla="*/ 1006 w 21854"/>
              <a:gd name="T1" fmla="*/ 0 h 43187"/>
              <a:gd name="T2" fmla="*/ 0 w 21854"/>
              <a:gd name="T3" fmla="*/ 43186 h 43187"/>
              <a:gd name="T4" fmla="*/ 254 w 21854"/>
              <a:gd name="T5" fmla="*/ 21587 h 4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54" h="43187" fill="none" extrusionOk="0">
                <a:moveTo>
                  <a:pt x="1005" y="0"/>
                </a:moveTo>
                <a:cubicBezTo>
                  <a:pt x="12635" y="405"/>
                  <a:pt x="21854" y="9950"/>
                  <a:pt x="21854" y="21587"/>
                </a:cubicBezTo>
                <a:cubicBezTo>
                  <a:pt x="21854" y="33516"/>
                  <a:pt x="12183" y="43187"/>
                  <a:pt x="254" y="43187"/>
                </a:cubicBezTo>
                <a:cubicBezTo>
                  <a:pt x="169" y="43187"/>
                  <a:pt x="84" y="43186"/>
                  <a:pt x="0" y="43185"/>
                </a:cubicBezTo>
              </a:path>
              <a:path w="21854" h="43187" stroke="0" extrusionOk="0">
                <a:moveTo>
                  <a:pt x="1005" y="0"/>
                </a:moveTo>
                <a:cubicBezTo>
                  <a:pt x="12635" y="405"/>
                  <a:pt x="21854" y="9950"/>
                  <a:pt x="21854" y="21587"/>
                </a:cubicBezTo>
                <a:cubicBezTo>
                  <a:pt x="21854" y="33516"/>
                  <a:pt x="12183" y="43187"/>
                  <a:pt x="254" y="43187"/>
                </a:cubicBezTo>
                <a:cubicBezTo>
                  <a:pt x="169" y="43187"/>
                  <a:pt x="84" y="43186"/>
                  <a:pt x="0" y="43185"/>
                </a:cubicBezTo>
                <a:lnTo>
                  <a:pt x="254" y="2158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3276600" y="2711450"/>
            <a:ext cx="167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? tuổi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1219200" y="4114800"/>
            <a:ext cx="6400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Theo </a:t>
            </a:r>
            <a:r>
              <a:rPr lang="en-US" sz="2800" dirty="0" err="1"/>
              <a:t>sơ</a:t>
            </a:r>
            <a:r>
              <a:rPr lang="en-US" sz="2800" dirty="0"/>
              <a:t> </a:t>
            </a:r>
            <a:r>
              <a:rPr lang="en-US" sz="2800" dirty="0" err="1"/>
              <a:t>đồ</a:t>
            </a:r>
            <a:r>
              <a:rPr lang="en-US" sz="2800" dirty="0"/>
              <a:t>, </a:t>
            </a:r>
            <a:r>
              <a:rPr lang="en-US" sz="2800" dirty="0" err="1"/>
              <a:t>hiệu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phần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</a:t>
            </a:r>
            <a:r>
              <a:rPr lang="en-US" sz="2800" dirty="0" err="1"/>
              <a:t>nhau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: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3276600" y="4724400"/>
            <a:ext cx="2743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9 </a:t>
            </a:r>
            <a:r>
              <a:rPr lang="en-US" sz="2800" dirty="0"/>
              <a:t>– 2 = </a:t>
            </a:r>
            <a:r>
              <a:rPr lang="en-US" sz="2800" dirty="0" smtClean="0"/>
              <a:t>7 </a:t>
            </a:r>
            <a:r>
              <a:rPr lang="en-US" sz="2800" dirty="0"/>
              <a:t>(</a:t>
            </a:r>
            <a:r>
              <a:rPr lang="en-US" sz="2800" dirty="0" err="1"/>
              <a:t>phần</a:t>
            </a:r>
            <a:r>
              <a:rPr lang="en-US" sz="2800" dirty="0"/>
              <a:t>)</a:t>
            </a:r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1825625" y="5105400"/>
            <a:ext cx="1984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/>
              <a:t>Tuổi</a:t>
            </a:r>
            <a:r>
              <a:rPr lang="en-US" sz="2800" dirty="0"/>
              <a:t> con </a:t>
            </a:r>
            <a:r>
              <a:rPr lang="en-US" sz="2800" dirty="0" err="1"/>
              <a:t>là</a:t>
            </a:r>
            <a:r>
              <a:rPr lang="en-US" sz="2800" dirty="0"/>
              <a:t>:</a:t>
            </a:r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3352800" y="5572780"/>
            <a:ext cx="3733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35 </a:t>
            </a:r>
            <a:r>
              <a:rPr lang="en-US" sz="2800" dirty="0"/>
              <a:t>: </a:t>
            </a:r>
            <a:r>
              <a:rPr lang="en-US" sz="2800" dirty="0" smtClean="0"/>
              <a:t>7     2 </a:t>
            </a:r>
            <a:r>
              <a:rPr lang="en-US" sz="2800" dirty="0"/>
              <a:t>= 10 (</a:t>
            </a:r>
            <a:r>
              <a:rPr lang="en-US" sz="2800" dirty="0" err="1"/>
              <a:t>tuổi</a:t>
            </a:r>
            <a:r>
              <a:rPr lang="en-US" sz="2800" dirty="0"/>
              <a:t>)</a:t>
            </a:r>
          </a:p>
        </p:txBody>
      </p:sp>
      <p:graphicFrame>
        <p:nvGraphicFramePr>
          <p:cNvPr id="12312" name="Object 24"/>
          <p:cNvGraphicFramePr>
            <a:graphicFrameLocks noGrp="1" noChangeAspect="1"/>
          </p:cNvGraphicFramePr>
          <p:nvPr>
            <p:ph sz="half" idx="2"/>
          </p:nvPr>
        </p:nvGraphicFramePr>
        <p:xfrm>
          <a:off x="4191000" y="5916613"/>
          <a:ext cx="298450" cy="331787"/>
        </p:xfrm>
        <a:graphic>
          <a:graphicData uri="http://schemas.openxmlformats.org/presentationml/2006/ole">
            <p:oleObj spid="_x0000_s1031" name="Equation" r:id="rId4" imgW="114102" imgH="126780" progId="Equation.3">
              <p:embed/>
            </p:oleObj>
          </a:graphicData>
        </a:graphic>
      </p:graphicFrame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3886200" y="6153090"/>
            <a:ext cx="3581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 dirty="0" err="1"/>
              <a:t>Đáp</a:t>
            </a:r>
            <a:r>
              <a:rPr lang="en-US" sz="2800" i="1" dirty="0"/>
              <a:t> </a:t>
            </a:r>
            <a:r>
              <a:rPr lang="en-US" sz="2800" i="1" dirty="0" err="1"/>
              <a:t>số</a:t>
            </a:r>
            <a:r>
              <a:rPr lang="en-US" sz="2800" i="1" dirty="0"/>
              <a:t> :</a:t>
            </a:r>
            <a:r>
              <a:rPr lang="en-US" sz="2800" dirty="0"/>
              <a:t> Con: 10 </a:t>
            </a:r>
            <a:r>
              <a:rPr lang="en-US" sz="2800" dirty="0" err="1" smtClean="0"/>
              <a:t>tuổi</a:t>
            </a:r>
            <a:endParaRPr lang="en-US" sz="2800" dirty="0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5410200" y="3681413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5565775" y="3189288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/>
              <a:t>35 </a:t>
            </a:r>
            <a:r>
              <a:rPr lang="en-US" sz="1600"/>
              <a:t>tuổi</a:t>
            </a:r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>
            <a:off x="2576513" y="3276599"/>
            <a:ext cx="1385887" cy="4571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2590800" y="3216275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3962400" y="3200400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3276600" y="3224213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1" name="Arc 33"/>
          <p:cNvSpPr>
            <a:spLocks/>
          </p:cNvSpPr>
          <p:nvPr/>
        </p:nvSpPr>
        <p:spPr bwMode="auto">
          <a:xfrm rot="16200000">
            <a:off x="3175794" y="2478881"/>
            <a:ext cx="217488" cy="1355725"/>
          </a:xfrm>
          <a:custGeom>
            <a:avLst/>
            <a:gdLst>
              <a:gd name="G0" fmla="+- 254 0 0"/>
              <a:gd name="G1" fmla="+- 21587 0 0"/>
              <a:gd name="G2" fmla="+- 21600 0 0"/>
              <a:gd name="T0" fmla="*/ 1006 w 21854"/>
              <a:gd name="T1" fmla="*/ 0 h 43187"/>
              <a:gd name="T2" fmla="*/ 0 w 21854"/>
              <a:gd name="T3" fmla="*/ 43186 h 43187"/>
              <a:gd name="T4" fmla="*/ 254 w 21854"/>
              <a:gd name="T5" fmla="*/ 21587 h 4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54" h="43187" fill="none" extrusionOk="0">
                <a:moveTo>
                  <a:pt x="1005" y="0"/>
                </a:moveTo>
                <a:cubicBezTo>
                  <a:pt x="12635" y="405"/>
                  <a:pt x="21854" y="9950"/>
                  <a:pt x="21854" y="21587"/>
                </a:cubicBezTo>
                <a:cubicBezTo>
                  <a:pt x="21854" y="33516"/>
                  <a:pt x="12183" y="43187"/>
                  <a:pt x="254" y="43187"/>
                </a:cubicBezTo>
                <a:cubicBezTo>
                  <a:pt x="169" y="43187"/>
                  <a:pt x="84" y="43186"/>
                  <a:pt x="0" y="43185"/>
                </a:cubicBezTo>
              </a:path>
              <a:path w="21854" h="43187" stroke="0" extrusionOk="0">
                <a:moveTo>
                  <a:pt x="1005" y="0"/>
                </a:moveTo>
                <a:cubicBezTo>
                  <a:pt x="12635" y="405"/>
                  <a:pt x="21854" y="9950"/>
                  <a:pt x="21854" y="21587"/>
                </a:cubicBezTo>
                <a:cubicBezTo>
                  <a:pt x="21854" y="33516"/>
                  <a:pt x="12183" y="43187"/>
                  <a:pt x="254" y="43187"/>
                </a:cubicBezTo>
                <a:cubicBezTo>
                  <a:pt x="169" y="43187"/>
                  <a:pt x="84" y="43186"/>
                  <a:pt x="0" y="43185"/>
                </a:cubicBezTo>
                <a:lnTo>
                  <a:pt x="254" y="2158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22" name="Line 34"/>
          <p:cNvSpPr>
            <a:spLocks noChangeShapeType="1"/>
          </p:cNvSpPr>
          <p:nvPr/>
        </p:nvSpPr>
        <p:spPr bwMode="auto">
          <a:xfrm>
            <a:off x="2582863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3" name="Line 35"/>
          <p:cNvSpPr>
            <a:spLocks noChangeShapeType="1"/>
          </p:cNvSpPr>
          <p:nvPr/>
        </p:nvSpPr>
        <p:spPr bwMode="auto">
          <a:xfrm>
            <a:off x="3962400" y="3268663"/>
            <a:ext cx="0" cy="4476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" name="Line 32"/>
          <p:cNvSpPr>
            <a:spLocks noChangeShapeType="1"/>
          </p:cNvSpPr>
          <p:nvPr/>
        </p:nvSpPr>
        <p:spPr bwMode="auto">
          <a:xfrm>
            <a:off x="3276600" y="3667990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>
            <a:off x="4665662" y="3657600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" name="Line 32"/>
          <p:cNvSpPr>
            <a:spLocks noChangeShapeType="1"/>
          </p:cNvSpPr>
          <p:nvPr/>
        </p:nvSpPr>
        <p:spPr bwMode="auto">
          <a:xfrm>
            <a:off x="8382000" y="3695700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" name="Line 32"/>
          <p:cNvSpPr>
            <a:spLocks noChangeShapeType="1"/>
          </p:cNvSpPr>
          <p:nvPr/>
        </p:nvSpPr>
        <p:spPr bwMode="auto">
          <a:xfrm>
            <a:off x="7848600" y="3695700"/>
            <a:ext cx="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" name="WordArt 16"/>
          <p:cNvSpPr>
            <a:spLocks noChangeArrowheads="1" noChangeShapeType="1" noTextEdit="1"/>
          </p:cNvSpPr>
          <p:nvPr/>
        </p:nvSpPr>
        <p:spPr bwMode="auto">
          <a:xfrm>
            <a:off x="2819400" y="457200"/>
            <a:ext cx="3886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b="1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006600"/>
                  </a:gs>
                  <a:gs pos="50000">
                    <a:srgbClr val="99FF33"/>
                  </a:gs>
                  <a:gs pos="100000">
                    <a:srgbClr val="006600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3048000" y="990600"/>
            <a:ext cx="2133600" cy="158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562600" y="1143000"/>
            <a:ext cx="2133600" cy="158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52400" y="1447800"/>
            <a:ext cx="38100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3" grpId="0"/>
      <p:bldP spid="12294" grpId="0"/>
      <p:bldP spid="12295" grpId="0"/>
      <p:bldP spid="12296" grpId="0"/>
      <p:bldP spid="12297" grpId="0" animBg="1"/>
      <p:bldP spid="12298" grpId="0" animBg="1"/>
      <p:bldP spid="12299" grpId="0" animBg="1"/>
      <p:bldP spid="12300" grpId="0" animBg="1"/>
      <p:bldP spid="12301" grpId="0" animBg="1"/>
      <p:bldP spid="12302" grpId="0" animBg="1"/>
      <p:bldP spid="12304" grpId="0" animBg="1"/>
      <p:bldP spid="12306" grpId="0"/>
      <p:bldP spid="12307" grpId="0"/>
      <p:bldP spid="12308" grpId="0"/>
      <p:bldP spid="12309" grpId="0"/>
      <p:bldP spid="12311" grpId="0"/>
      <p:bldP spid="12314" grpId="0"/>
      <p:bldP spid="12315" grpId="0" animBg="1"/>
      <p:bldP spid="12316" grpId="0"/>
      <p:bldP spid="12317" grpId="0" animBg="1"/>
      <p:bldP spid="12318" grpId="0" animBg="1"/>
      <p:bldP spid="12319" grpId="0" animBg="1"/>
      <p:bldP spid="12320" grpId="0" animBg="1"/>
      <p:bldP spid="12321" grpId="0" animBg="1"/>
      <p:bldP spid="12322" grpId="0" animBg="1"/>
      <p:bldP spid="12323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457200"/>
            <a:ext cx="10134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mtClean="0"/>
              <a:t>Bài 5.</a:t>
            </a:r>
            <a:endParaRPr lang="en-US" sz="280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990600"/>
          <a:ext cx="1295400" cy="114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574040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4040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3124200"/>
          <a:ext cx="20574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571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0" y="3200400"/>
          <a:ext cx="20574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571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4876800"/>
          <a:ext cx="154305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/>
                <a:gridCol w="514350"/>
                <a:gridCol w="514350"/>
              </a:tblGrid>
              <a:tr h="571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629150" y="4876800"/>
          <a:ext cx="154305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/>
                <a:gridCol w="514350"/>
                <a:gridCol w="514350"/>
              </a:tblGrid>
              <a:tr h="571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133600" y="457200"/>
            <a:ext cx="571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Khoanh vào chữ đặt trước hình thích hợp</a:t>
            </a:r>
            <a:endParaRPr lang="en-US" sz="2400"/>
          </a:p>
        </p:txBody>
      </p:sp>
      <p:sp>
        <p:nvSpPr>
          <p:cNvPr id="11" name="TextBox 10"/>
          <p:cNvSpPr txBox="1"/>
          <p:nvPr/>
        </p:nvSpPr>
        <p:spPr>
          <a:xfrm>
            <a:off x="4191000" y="13716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Hình </a:t>
            </a:r>
            <a:r>
              <a:rPr lang="en-US" sz="2800" smtClean="0">
                <a:latin typeface=".VnAristoteH" pitchFamily="34" charset="0"/>
              </a:rPr>
              <a:t>H</a:t>
            </a:r>
            <a:endParaRPr lang="en-US" sz="2800"/>
          </a:p>
        </p:txBody>
      </p:sp>
      <p:sp>
        <p:nvSpPr>
          <p:cNvPr id="12" name="TextBox 11"/>
          <p:cNvSpPr txBox="1"/>
          <p:nvPr/>
        </p:nvSpPr>
        <p:spPr>
          <a:xfrm>
            <a:off x="457200" y="2286000"/>
            <a:ext cx="7620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Phân số chỉ phần đã tô màu  của hình </a:t>
            </a:r>
            <a:r>
              <a:rPr lang="en-US" sz="2800" smtClean="0">
                <a:latin typeface=".VnAristoteH" pitchFamily="34" charset="0"/>
              </a:rPr>
              <a:t>H</a:t>
            </a:r>
            <a:r>
              <a:rPr lang="en-US" sz="2400" smtClean="0"/>
              <a:t>   bằng phân số chỉ phần đã tô màu của hình :</a:t>
            </a:r>
            <a:endParaRPr lang="en-US" sz="2400"/>
          </a:p>
        </p:txBody>
      </p:sp>
      <p:sp>
        <p:nvSpPr>
          <p:cNvPr id="13" name="TextBox 12"/>
          <p:cNvSpPr txBox="1"/>
          <p:nvPr/>
        </p:nvSpPr>
        <p:spPr>
          <a:xfrm>
            <a:off x="914400" y="31242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91000" y="3200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B</a:t>
            </a:r>
            <a:endParaRPr lang="en-US" sz="3200" b="1"/>
          </a:p>
        </p:txBody>
      </p:sp>
      <p:sp>
        <p:nvSpPr>
          <p:cNvPr id="15" name="TextBox 14"/>
          <p:cNvSpPr txBox="1"/>
          <p:nvPr/>
        </p:nvSpPr>
        <p:spPr>
          <a:xfrm>
            <a:off x="990600" y="4800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C</a:t>
            </a:r>
            <a:endParaRPr lang="en-US" sz="3200" b="1"/>
          </a:p>
        </p:txBody>
      </p:sp>
      <p:sp>
        <p:nvSpPr>
          <p:cNvPr id="16" name="TextBox 15"/>
          <p:cNvSpPr txBox="1"/>
          <p:nvPr/>
        </p:nvSpPr>
        <p:spPr>
          <a:xfrm>
            <a:off x="4114800" y="4901625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D</a:t>
            </a:r>
            <a:endParaRPr lang="en-US" sz="3200" b="1"/>
          </a:p>
        </p:txBody>
      </p:sp>
      <p:sp>
        <p:nvSpPr>
          <p:cNvPr id="17" name="Oval 16"/>
          <p:cNvSpPr/>
          <p:nvPr/>
        </p:nvSpPr>
        <p:spPr>
          <a:xfrm>
            <a:off x="4114800" y="3276600"/>
            <a:ext cx="533400" cy="4572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</a:t>
            </a:r>
            <a:endParaRPr lang="en-US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vi-V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vi-V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vi-V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endParaRPr lang="vi-V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D7E3BC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487</Words>
  <Application>Microsoft Office PowerPoint</Application>
  <PresentationFormat>On-screen Show (4:3)</PresentationFormat>
  <Paragraphs>95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Equation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 </vt:lpstr>
      <vt:lpstr>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Smart</dc:creator>
  <cp:lastModifiedBy>zizibibi</cp:lastModifiedBy>
  <cp:revision>42</cp:revision>
  <dcterms:created xsi:type="dcterms:W3CDTF">2016-04-03T02:55:46Z</dcterms:created>
  <dcterms:modified xsi:type="dcterms:W3CDTF">2018-04-04T14:36:01Z</dcterms:modified>
</cp:coreProperties>
</file>